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0" r:id="rId4"/>
    <p:sldId id="284" r:id="rId5"/>
    <p:sldId id="276" r:id="rId6"/>
    <p:sldId id="278" r:id="rId7"/>
    <p:sldId id="277" r:id="rId8"/>
    <p:sldId id="286" r:id="rId9"/>
    <p:sldId id="287" r:id="rId10"/>
    <p:sldId id="285" r:id="rId1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58" autoAdjust="0"/>
  </p:normalViewPr>
  <p:slideViewPr>
    <p:cSldViewPr>
      <p:cViewPr>
        <p:scale>
          <a:sx n="80" d="100"/>
          <a:sy n="80" d="100"/>
        </p:scale>
        <p:origin x="-18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8DCE51-2CD8-1B48-92A4-409998AC0960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8D07FA-3BD6-464D-A019-26A587AD9D5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29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7FA-3BD6-464D-A019-26A587AD9D5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8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>
              <a:latin typeface="Calibri" charset="0"/>
            </a:endParaRP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4C92A6-6AEE-7E41-9CC6-D3FCA81723E1}" type="slidenum">
              <a:rPr lang="it-IT"/>
              <a:pPr eaLnBrk="1" hangingPunct="1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>
              <a:latin typeface="Calibri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054355-6193-2A4D-941B-DB7E3943E10D}" type="slidenum">
              <a:rPr lang="it-IT"/>
              <a:pPr eaLnBrk="1" hangingPunct="1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04D00D-AEB8-AB43-8AF8-C44E7DD195E3}" type="slidenum">
              <a:rPr lang="it-IT"/>
              <a:pPr eaLnBrk="1" hangingPunct="1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BAAD68-70B5-8348-B745-810D4F61D56B}" type="slidenum">
              <a:rPr lang="it-IT"/>
              <a:pPr eaLnBrk="1" hangingPunct="1"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C72FA-30FD-474D-8F21-D3E71AD321D6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056F-8EC4-6942-881A-F3014519A28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D518B-05D7-0148-9C75-70C5703B0578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89FA-0E19-8D41-9726-C07FAC4CD51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4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81EC7-2E9E-3340-B78E-B96051109668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559C4-204F-244E-B1ED-304AA54B71F4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9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6ECB9-FAB3-3E4A-90E4-4586E0A1235B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2C2E-FD62-7D46-977F-C47E36FEA8E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2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671CB-329A-B64A-8DFF-B666BAA4C9CB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02035-7D18-5F47-AF59-14378C14F25A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C0DAE-D3C3-C245-B645-EA2B0567955B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14B7-F13A-1B4B-BD5E-BD53EE308502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10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89D85-2D35-6144-8732-B8A9E4570DD9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6E64-9D6B-D24A-9F15-6FFA2A7DE066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8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3B07C-C0BE-FD4D-AE7F-1EF52E8C66FC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0260-228A-714B-91BA-9CE2567DCA2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06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8E68A-0638-FA43-B005-ED1282F735B5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9329-863B-A74E-A7A9-3BAEB47F5365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0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75781-FBED-4C43-BC4D-7EB764FC24BF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1413-58FD-5945-BD4D-04DB60ABBBD5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10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1D7A0-0C0C-5242-98DD-D6F812F78A01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820F-5C02-7B4F-A7DB-F89C4D77295C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96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E42FF12-8863-6448-84F4-5F95A3B8DFC0}" type="datetimeFigureOut">
              <a:rPr lang="it-IT"/>
              <a:pPr/>
              <a:t>31/07/12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2E17884-4EBC-7044-B789-28FD2E861E26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 bwMode="auto">
          <a:xfrm>
            <a:off x="0" y="1035050"/>
            <a:ext cx="9144000" cy="471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4" descr="img_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49363"/>
            <a:ext cx="2551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0" y="571500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0" y="5857875"/>
            <a:ext cx="914400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4" name="Picture 9" descr="C:\Users\Giampaolo\Documents\SIMEONEsnc\Pubblicità\ADVM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57375"/>
            <a:ext cx="83883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simbol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3225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b="1" dirty="0" err="1" smtClean="0"/>
              <a:t>Cermet</a:t>
            </a:r>
            <a:endParaRPr lang="it-IT" sz="3600" b="1" dirty="0" smtClean="0"/>
          </a:p>
          <a:p>
            <a:pPr algn="ctr" eaLnBrk="1" hangingPunct="1"/>
            <a:r>
              <a:rPr lang="it-IT" sz="3600" b="1" dirty="0" smtClean="0"/>
              <a:t>Ceramico - </a:t>
            </a:r>
            <a:r>
              <a:rPr lang="it-IT" altLang="ja-JP" sz="3600" b="1" dirty="0" smtClean="0">
                <a:cs typeface="ＭＳ Ｐゴシック" charset="0"/>
              </a:rPr>
              <a:t>Al</a:t>
            </a:r>
            <a:r>
              <a:rPr lang="it-IT" altLang="ja-JP" sz="3600" b="1" baseline="-25000" dirty="0" smtClean="0">
                <a:cs typeface="ＭＳ Ｐゴシック" charset="0"/>
              </a:rPr>
              <a:t>2</a:t>
            </a:r>
            <a:r>
              <a:rPr lang="it-IT" altLang="ja-JP" sz="3600" b="1" dirty="0" smtClean="0">
                <a:cs typeface="ＭＳ Ｐゴシック" charset="0"/>
              </a:rPr>
              <a:t>O</a:t>
            </a:r>
            <a:r>
              <a:rPr lang="it-IT" altLang="ja-JP" sz="3600" b="1" baseline="-25000" dirty="0" smtClean="0">
                <a:cs typeface="ＭＳ Ｐゴシック" charset="0"/>
              </a:rPr>
              <a:t>3</a:t>
            </a:r>
            <a:endParaRPr lang="it-IT" sz="3600" b="1" dirty="0" smtClean="0"/>
          </a:p>
          <a:p>
            <a:pPr algn="ctr" eaLnBrk="1" hangingPunct="1"/>
            <a:r>
              <a:rPr lang="it-IT" sz="3600" b="1" dirty="0" smtClean="0"/>
              <a:t>Ceramico - </a:t>
            </a:r>
            <a:r>
              <a:rPr lang="it-IT" altLang="ja-JP" sz="3600" b="1" dirty="0" smtClean="0">
                <a:cs typeface="ＭＳ Ｐゴシック" charset="0"/>
              </a:rPr>
              <a:t>Si</a:t>
            </a:r>
            <a:r>
              <a:rPr lang="it-IT" altLang="ja-JP" sz="3600" b="1" baseline="-25000" dirty="0" smtClean="0">
                <a:cs typeface="ＭＳ Ｐゴシック" charset="0"/>
              </a:rPr>
              <a:t>3</a:t>
            </a:r>
            <a:r>
              <a:rPr lang="it-IT" altLang="ja-JP" sz="3600" b="1" dirty="0" smtClean="0">
                <a:cs typeface="ＭＳ Ｐゴシック" charset="0"/>
              </a:rPr>
              <a:t>N</a:t>
            </a:r>
            <a:r>
              <a:rPr lang="it-IT" altLang="ja-JP" sz="3600" b="1" baseline="-25000" dirty="0" smtClean="0">
                <a:cs typeface="ＭＳ Ｐゴシック" charset="0"/>
              </a:rPr>
              <a:t>4</a:t>
            </a:r>
          </a:p>
          <a:p>
            <a:pPr algn="ctr" eaLnBrk="1" hangingPunct="1"/>
            <a:r>
              <a:rPr lang="it-IT" sz="3600" b="1" dirty="0" smtClean="0"/>
              <a:t>CBN</a:t>
            </a:r>
          </a:p>
          <a:p>
            <a:pPr algn="ctr" eaLnBrk="1" hangingPunct="1"/>
            <a:r>
              <a:rPr lang="it-IT" sz="3600" b="1" dirty="0" smtClean="0"/>
              <a:t>PCD</a:t>
            </a:r>
          </a:p>
          <a:p>
            <a:pPr algn="ctr" eaLnBrk="1" hangingPunct="1"/>
            <a:r>
              <a:rPr lang="it-IT" sz="3600" b="1" dirty="0" smtClean="0"/>
              <a:t>Cell </a:t>
            </a:r>
            <a:r>
              <a:rPr lang="it-IT" sz="3600" b="1" dirty="0" err="1" smtClean="0"/>
              <a:t>Fiber</a:t>
            </a:r>
            <a:endParaRPr lang="it-IT" sz="3600" b="1" dirty="0"/>
          </a:p>
        </p:txBody>
      </p:sp>
      <p:pic>
        <p:nvPicPr>
          <p:cNvPr id="8198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Advanced Materials:</a:t>
            </a:r>
          </a:p>
        </p:txBody>
      </p:sp>
      <p:sp>
        <p:nvSpPr>
          <p:cNvPr id="12" name="Triangolo isoscele 11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202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/>
          <a:p>
            <a:pPr algn="ctr">
              <a:defRPr/>
            </a:pPr>
            <a:r>
              <a:rPr lang="it-IT" sz="2600" b="1" u="sng" cap="small" dirty="0" smtClean="0">
                <a:solidFill>
                  <a:srgbClr val="0D0D0D"/>
                </a:solidFill>
                <a:ea typeface="+mn-ea"/>
              </a:rPr>
              <a:t>Gli Advanced </a:t>
            </a:r>
            <a:r>
              <a:rPr lang="it-IT" sz="2600" b="1" u="sng" cap="small" dirty="0" err="1" smtClean="0">
                <a:solidFill>
                  <a:srgbClr val="0D0D0D"/>
                </a:solidFill>
                <a:ea typeface="+mn-ea"/>
              </a:rPr>
              <a:t>Materials</a:t>
            </a:r>
            <a:r>
              <a:rPr lang="it-IT" sz="2600" b="1" u="sng" cap="small" dirty="0" smtClean="0">
                <a:solidFill>
                  <a:srgbClr val="0D0D0D"/>
                </a:solidFill>
                <a:ea typeface="+mn-ea"/>
              </a:rPr>
              <a:t> sono il Futuro</a:t>
            </a:r>
            <a:r>
              <a:rPr lang="it-IT" sz="2600" b="1" cap="small" dirty="0" smtClean="0">
                <a:solidFill>
                  <a:srgbClr val="0D0D0D"/>
                </a:solidFill>
                <a:ea typeface="+mn-ea"/>
              </a:rPr>
              <a:t>:</a:t>
            </a:r>
          </a:p>
          <a:p>
            <a:pPr algn="ctr">
              <a:defRPr/>
            </a:pPr>
            <a:endParaRPr lang="it-IT" sz="2000" b="1" dirty="0" smtClean="0">
              <a:solidFill>
                <a:srgbClr val="0D0D0D"/>
              </a:solidFill>
              <a:ea typeface="+mn-ea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  <a:ea typeface="+mn-ea"/>
              </a:rPr>
              <a:t>Sempre più lavorazioni meccaniche sono eseguite con Advanced </a:t>
            </a:r>
            <a:r>
              <a:rPr lang="it-IT" sz="2400" b="1" dirty="0" err="1" smtClean="0">
                <a:solidFill>
                  <a:srgbClr val="0D0D0D"/>
                </a:solidFill>
                <a:ea typeface="+mn-ea"/>
              </a:rPr>
              <a:t>Materials</a:t>
            </a: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,</a:t>
            </a:r>
          </a:p>
          <a:p>
            <a:pPr algn="ctr">
              <a:defRPr/>
            </a:pPr>
            <a:r>
              <a:rPr lang="it-IT" sz="2000" b="1" dirty="0" err="1" smtClean="0">
                <a:solidFill>
                  <a:srgbClr val="0D0D0D"/>
                </a:solidFill>
                <a:ea typeface="+mn-ea"/>
              </a:rPr>
              <a:t>perchè</a:t>
            </a: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 permettono velocità di taglio superiori.</a:t>
            </a:r>
          </a:p>
          <a:p>
            <a:pPr algn="ctr">
              <a:defRPr/>
            </a:pPr>
            <a:endParaRPr lang="it-IT" sz="2000" b="1" dirty="0" smtClean="0">
              <a:solidFill>
                <a:srgbClr val="0D0D0D"/>
              </a:solidFill>
              <a:ea typeface="+mn-ea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  <a:ea typeface="+mn-ea"/>
              </a:rPr>
              <a:t>Gli Advanced </a:t>
            </a:r>
            <a:r>
              <a:rPr lang="it-IT" sz="2400" b="1" dirty="0" err="1" smtClean="0">
                <a:solidFill>
                  <a:srgbClr val="0D0D0D"/>
                </a:solidFill>
                <a:ea typeface="+mn-ea"/>
              </a:rPr>
              <a:t>Materials</a:t>
            </a:r>
            <a:r>
              <a:rPr lang="it-IT" sz="2400" b="1" dirty="0" smtClean="0">
                <a:solidFill>
                  <a:srgbClr val="0D0D0D"/>
                </a:solidFill>
                <a:ea typeface="+mn-ea"/>
              </a:rPr>
              <a:t> trovano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D0D0D"/>
                </a:solidFill>
                <a:ea typeface="+mn-ea"/>
              </a:rPr>
              <a:t>applicazioni sempre nuove</a:t>
            </a: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.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Per esempio: a causa dell’impatto ecologico 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del costo elevato dello smaltimento dei refrigeranti,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molte aziende stanno cambiando le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rettifiche, vecchie ed obsolete, con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D0D0D"/>
                </a:solidFill>
                <a:ea typeface="+mn-ea"/>
              </a:rPr>
              <a:t>nuovi torni, meno cari e più versatili.</a:t>
            </a:r>
          </a:p>
          <a:p>
            <a:pPr algn="ctr">
              <a:defRPr/>
            </a:pPr>
            <a:endParaRPr lang="it-IT" sz="2000" b="1" dirty="0">
              <a:solidFill>
                <a:srgbClr val="0D0D0D"/>
              </a:solidFill>
              <a:ea typeface="+mn-e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The importance of the Advanced </a:t>
            </a:r>
            <a:r>
              <a:rPr lang="en-US" sz="3000" b="1" cap="small" dirty="0" smtClean="0">
                <a:solidFill>
                  <a:schemeClr val="bg1"/>
                </a:solidFill>
                <a:latin typeface="Agency FB" pitchFamily="34" charset="0"/>
                <a:ea typeface="+mn-ea"/>
              </a:rPr>
              <a:t>Materials</a:t>
            </a:r>
            <a:endParaRPr lang="en-US" sz="3000" b="1" cap="small" dirty="0">
              <a:solidFill>
                <a:schemeClr val="bg1"/>
              </a:solidFill>
              <a:latin typeface="Agency FB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600" b="1" u="sng" cap="small" dirty="0" smtClean="0">
                <a:solidFill>
                  <a:srgbClr val="0D0D0D"/>
                </a:solidFill>
              </a:rPr>
              <a:t>Gli Advanced </a:t>
            </a:r>
            <a:r>
              <a:rPr lang="it-IT" sz="2600" b="1" u="sng" cap="small" dirty="0" err="1" smtClean="0">
                <a:solidFill>
                  <a:srgbClr val="0D0D0D"/>
                </a:solidFill>
              </a:rPr>
              <a:t>Materials</a:t>
            </a:r>
            <a:r>
              <a:rPr lang="it-IT" sz="2600" b="1" u="sng" cap="small" dirty="0" smtClean="0">
                <a:solidFill>
                  <a:srgbClr val="0D0D0D"/>
                </a:solidFill>
              </a:rPr>
              <a:t> sono il Futuro di </a:t>
            </a:r>
            <a:r>
              <a:rPr lang="it-IT" sz="2600" b="1" u="sng" dirty="0" smtClean="0">
                <a:solidFill>
                  <a:srgbClr val="0D0D0D"/>
                </a:solidFill>
              </a:rPr>
              <a:t>KYOCERA CERATIP</a:t>
            </a:r>
            <a:r>
              <a:rPr lang="it-IT" sz="2600" b="1" dirty="0" smtClean="0">
                <a:solidFill>
                  <a:srgbClr val="0D0D0D"/>
                </a:solidFill>
              </a:rPr>
              <a:t>:</a:t>
            </a:r>
          </a:p>
          <a:p>
            <a:pPr algn="ctr" eaLnBrk="1" hangingPunct="1"/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Poche industrie hanno la tecnologia per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essere competitive in questo ambito.</a:t>
            </a:r>
          </a:p>
          <a:p>
            <a:pPr algn="ctr" eaLnBrk="1" hangingPunct="1"/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Kyocera ha moltiplicato I suoi sforzi nello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sviluppo di Advanced </a:t>
            </a:r>
            <a:r>
              <a:rPr lang="it-IT" sz="2000" b="1" dirty="0" err="1" smtClean="0">
                <a:solidFill>
                  <a:srgbClr val="0D0D0D"/>
                </a:solidFill>
              </a:rPr>
              <a:t>Material</a:t>
            </a:r>
            <a:r>
              <a:rPr lang="it-IT" sz="2000" b="1" dirty="0" smtClean="0">
                <a:solidFill>
                  <a:srgbClr val="0D0D0D"/>
                </a:solidFill>
              </a:rPr>
              <a:t>.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Oggi possiamo fare affidamento  su una varietà di soluzioni tecniche e su prodotti tecnologicamente avanzati.</a:t>
            </a:r>
          </a:p>
          <a:p>
            <a:pPr algn="ctr" eaLnBrk="1" hangingPunct="1"/>
            <a:r>
              <a:rPr lang="it-IT" sz="2400" b="1" dirty="0" smtClean="0">
                <a:solidFill>
                  <a:srgbClr val="0D0D0D"/>
                </a:solidFill>
              </a:rPr>
              <a:t>GLI ADVANCED MATERIALS SONO IL</a:t>
            </a:r>
          </a:p>
          <a:p>
            <a:pPr algn="ctr" eaLnBrk="1" hangingPunct="1"/>
            <a:r>
              <a:rPr lang="it-IT" sz="2400" b="1" dirty="0" smtClean="0">
                <a:solidFill>
                  <a:srgbClr val="0D0D0D"/>
                </a:solidFill>
              </a:rPr>
              <a:t>PUNTO DI FORZA DI KYOCERA CERATIP.</a:t>
            </a:r>
            <a:endParaRPr lang="it-IT" sz="2000" b="1" dirty="0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18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The importance of the Advanced Materials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/>
          <a:p>
            <a:pPr marL="717550" indent="-717550">
              <a:defRPr/>
            </a:pPr>
            <a:r>
              <a:rPr lang="it-IT" sz="2400" b="1" u="sng" dirty="0" smtClean="0">
                <a:ea typeface="+mn-ea"/>
              </a:rPr>
              <a:t>la SIMEONE </a:t>
            </a:r>
            <a:r>
              <a:rPr lang="it-IT" sz="2000" b="1" dirty="0" smtClean="0">
                <a:ea typeface="+mn-ea"/>
              </a:rPr>
              <a:t>ha abbracciato la filosofia di</a:t>
            </a:r>
          </a:p>
          <a:p>
            <a:pPr marL="717550" indent="-717550">
              <a:defRPr/>
            </a:pPr>
            <a:r>
              <a:rPr lang="it-IT" sz="2000" b="1" dirty="0" smtClean="0">
                <a:ea typeface="+mn-ea"/>
              </a:rPr>
              <a:t>Kyocera </a:t>
            </a:r>
            <a:r>
              <a:rPr lang="it-IT" sz="2000" b="1" dirty="0" err="1" smtClean="0">
                <a:ea typeface="+mn-ea"/>
              </a:rPr>
              <a:t>Ceratip</a:t>
            </a:r>
            <a:r>
              <a:rPr lang="it-IT" sz="2000" b="1" dirty="0" smtClean="0">
                <a:ea typeface="+mn-ea"/>
              </a:rPr>
              <a:t> sugli ADVANCED MATERIALS.</a:t>
            </a:r>
          </a:p>
          <a:p>
            <a:pPr marL="717550" indent="-717550">
              <a:defRPr/>
            </a:pPr>
            <a:r>
              <a:rPr lang="it-IT" sz="2000" b="1" dirty="0" smtClean="0">
                <a:ea typeface="+mn-ea"/>
              </a:rPr>
              <a:t>La gran parte del nostro business deriva dalla vendita</a:t>
            </a:r>
          </a:p>
          <a:p>
            <a:pPr marL="717550" indent="-717550">
              <a:defRPr/>
            </a:pPr>
            <a:r>
              <a:rPr lang="it-IT" sz="2000" b="1" dirty="0" smtClean="0">
                <a:ea typeface="+mn-ea"/>
              </a:rPr>
              <a:t>di utensili in Advanced </a:t>
            </a:r>
            <a:r>
              <a:rPr lang="it-IT" sz="2000" b="1" dirty="0" err="1" smtClean="0">
                <a:ea typeface="+mn-ea"/>
              </a:rPr>
              <a:t>Materials</a:t>
            </a:r>
            <a:r>
              <a:rPr lang="it-IT" sz="2000" b="1" dirty="0" smtClean="0">
                <a:ea typeface="+mn-ea"/>
              </a:rPr>
              <a:t>.</a:t>
            </a:r>
          </a:p>
          <a:p>
            <a:pPr algn="ctr">
              <a:defRPr/>
            </a:pPr>
            <a:endParaRPr lang="it-IT" sz="2000" b="1" dirty="0" smtClean="0">
              <a:ea typeface="+mn-ea"/>
            </a:endParaRPr>
          </a:p>
          <a:p>
            <a:pPr algn="ctr">
              <a:defRPr/>
            </a:pPr>
            <a:r>
              <a:rPr lang="it-IT" sz="2000" b="1" dirty="0" smtClean="0">
                <a:ea typeface="+mn-ea"/>
              </a:rPr>
              <a:t>In Italia è in atto la conversione di un</a:t>
            </a:r>
          </a:p>
          <a:p>
            <a:pPr algn="ctr">
              <a:defRPr/>
            </a:pPr>
            <a:r>
              <a:rPr lang="it-IT" sz="2000" b="1" dirty="0" smtClean="0">
                <a:ea typeface="+mn-ea"/>
              </a:rPr>
              <a:t>numero di lavorazioni s</a:t>
            </a:r>
            <a:r>
              <a:rPr lang="it-IT" sz="2000" b="1" dirty="0" smtClean="0"/>
              <a:t>empre crescente</a:t>
            </a:r>
            <a:r>
              <a:rPr lang="it-IT" sz="2000" b="1" dirty="0" smtClean="0">
                <a:ea typeface="+mn-ea"/>
              </a:rPr>
              <a:t>. </a:t>
            </a:r>
          </a:p>
          <a:p>
            <a:pPr algn="ctr">
              <a:defRPr/>
            </a:pPr>
            <a:r>
              <a:rPr lang="it-IT" sz="2000" b="1" dirty="0" smtClean="0">
                <a:ea typeface="+mn-ea"/>
              </a:rPr>
              <a:t>Possiamo dire che, anche grazie ai nostri sforzi,</a:t>
            </a:r>
          </a:p>
          <a:p>
            <a:pPr algn="ctr">
              <a:defRPr/>
            </a:pPr>
            <a:r>
              <a:rPr lang="it-IT" sz="2000" b="1" dirty="0" smtClean="0">
                <a:ea typeface="+mn-ea"/>
              </a:rPr>
              <a:t>Kyocera è oggi la figura di riferimento nel</a:t>
            </a:r>
          </a:p>
          <a:p>
            <a:pPr algn="ctr">
              <a:defRPr/>
            </a:pPr>
            <a:r>
              <a:rPr lang="it-IT" sz="2000" b="1" dirty="0" smtClean="0">
                <a:ea typeface="+mn-ea"/>
              </a:rPr>
              <a:t>mercato italiano degli Advanced </a:t>
            </a:r>
            <a:r>
              <a:rPr lang="it-IT" sz="2000" b="1" dirty="0" err="1" smtClean="0">
                <a:ea typeface="+mn-ea"/>
              </a:rPr>
              <a:t>Materials</a:t>
            </a:r>
            <a:r>
              <a:rPr lang="it-IT" sz="2000" b="1" dirty="0" smtClean="0">
                <a:ea typeface="+mn-ea"/>
              </a:rPr>
              <a:t>. </a:t>
            </a:r>
            <a:endParaRPr lang="it-IT" sz="2000" b="1" dirty="0">
              <a:ea typeface="+mn-e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The Hard Turning in Italy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b="1" dirty="0" smtClean="0"/>
              <a:t>Ci piacerebbe diventare ed essere conosciuti come</a:t>
            </a:r>
          </a:p>
          <a:p>
            <a:pPr eaLnBrk="1" hangingPunct="1"/>
            <a:r>
              <a:rPr lang="it-IT" sz="2000" b="1" dirty="0" smtClean="0"/>
              <a:t>veri specialisti di ADVANCED MATERIALS.</a:t>
            </a:r>
          </a:p>
          <a:p>
            <a:pPr eaLnBrk="1" hangingPunct="1"/>
            <a:endParaRPr lang="it-IT" sz="2000" b="1" smtClean="0"/>
          </a:p>
          <a:p>
            <a:pPr eaLnBrk="1" hangingPunct="1"/>
            <a:r>
              <a:rPr lang="it-IT" sz="2000" b="1" smtClean="0"/>
              <a:t>-</a:t>
            </a:r>
            <a:r>
              <a:rPr lang="it-IT" sz="2000" b="1" dirty="0" smtClean="0"/>
              <a:t>- Riviste</a:t>
            </a:r>
          </a:p>
          <a:p>
            <a:pPr eaLnBrk="1" hangingPunct="1"/>
            <a:r>
              <a:rPr lang="it-IT" sz="2000" b="1" dirty="0" smtClean="0"/>
              <a:t>-- Esposizioni (BIMU)</a:t>
            </a:r>
          </a:p>
          <a:p>
            <a:pPr eaLnBrk="1" hangingPunct="1"/>
            <a:r>
              <a:rPr lang="it-IT" sz="2000" b="1" dirty="0" smtClean="0"/>
              <a:t>-- Un apposito catalogo</a:t>
            </a:r>
          </a:p>
          <a:p>
            <a:pPr eaLnBrk="1" hangingPunct="1"/>
            <a:endParaRPr lang="it-IT" sz="2000" b="1" dirty="0" smtClean="0"/>
          </a:p>
          <a:p>
            <a:pPr eaLnBrk="1" hangingPunct="1"/>
            <a:r>
              <a:rPr lang="it-IT" sz="2000" b="1" dirty="0" smtClean="0"/>
              <a:t>OBBIETTIVO: FAR CRESCERE IL MERCATO DEGLI</a:t>
            </a:r>
          </a:p>
          <a:p>
            <a:pPr eaLnBrk="1" hangingPunct="1"/>
            <a:r>
              <a:rPr lang="it-IT" sz="2000" b="1" dirty="0" smtClean="0"/>
              <a:t>UTENSILI IN ADVANCED MATERIALS.</a:t>
            </a:r>
          </a:p>
          <a:p>
            <a:pPr eaLnBrk="1" hangingPunct="1"/>
            <a:r>
              <a:rPr lang="it-IT" sz="2000" b="1" dirty="0" smtClean="0"/>
              <a:t>La carta vincente per raggiungere questo obbiettivo è</a:t>
            </a:r>
          </a:p>
          <a:p>
            <a:pPr eaLnBrk="1" hangingPunct="1"/>
            <a:r>
              <a:rPr lang="it-IT" sz="2000" b="1" dirty="0" smtClean="0"/>
              <a:t>la stretta collaborazione tra </a:t>
            </a:r>
            <a:r>
              <a:rPr lang="it-IT" sz="2000" b="1" u="sng" dirty="0" smtClean="0"/>
              <a:t>KYOCERA e SIMEONE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img_symbol"/>
          <p:cNvPicPr>
            <a:picLocks noChangeAspect="1" noChangeArrowheads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Our Proposal:</a:t>
            </a:r>
          </a:p>
          <a:p>
            <a:pPr algn="r" eaLnBrk="1" hangingPunct="1"/>
            <a:r>
              <a:rPr lang="en-US" sz="3000" b="1" cap="small" dirty="0" smtClean="0">
                <a:solidFill>
                  <a:schemeClr val="bg1"/>
                </a:solidFill>
                <a:latin typeface="Agency FB" charset="0"/>
              </a:rPr>
              <a:t>The “Advanced Material Project”</a:t>
            </a:r>
            <a:endParaRPr lang="en-US" sz="3000" b="1" cap="small" dirty="0">
              <a:solidFill>
                <a:schemeClr val="bg1"/>
              </a:solidFill>
              <a:latin typeface="Agency FB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000" b="1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181225"/>
            <a:ext cx="3487738" cy="43195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2" descr="C:\Users\Giampaolo\Documents\SIMEONEsnc\Pubblicità\SIMEON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/>
          <a:stretch>
            <a:fillRect/>
          </a:stretch>
        </p:blipFill>
        <p:spPr bwMode="auto">
          <a:xfrm>
            <a:off x="900113" y="2184400"/>
            <a:ext cx="3495675" cy="43164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177" name="Picture 7" descr="simbol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1 17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3106738" y="1143000"/>
            <a:ext cx="2930525" cy="714375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t-IT" sz="3600" b="1" u="sng" cap="small" dirty="0">
                <a:solidFill>
                  <a:schemeClr val="bg1"/>
                </a:solidFill>
                <a:latin typeface="Agency FB" pitchFamily="34" charset="0"/>
                <a:cs typeface="Arial" charset="0"/>
              </a:rPr>
              <a:t>INSERTI</a:t>
            </a:r>
            <a:r>
              <a:rPr lang="it-IT" sz="2400" b="1" u="sng" cap="small" dirty="0">
                <a:solidFill>
                  <a:schemeClr val="bg1"/>
                </a:solidFill>
                <a:latin typeface="Agency FB" pitchFamily="34" charset="0"/>
                <a:cs typeface="Arial" charset="0"/>
              </a:rPr>
              <a:t> Magazine</a:t>
            </a:r>
            <a:endParaRPr lang="it-IT" sz="2400" b="1" cap="small" dirty="0">
              <a:solidFill>
                <a:schemeClr val="bg1"/>
              </a:solidFill>
              <a:latin typeface="Agency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 b="1" u="sng" dirty="0" smtClean="0"/>
              <a:t>I NOSTRI OBBIETTIVI:</a:t>
            </a:r>
          </a:p>
          <a:p>
            <a:pPr algn="ctr" eaLnBrk="1" hangingPunct="1"/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Aumentare la nostra esperienza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nell’uso degli Advance </a:t>
            </a:r>
            <a:r>
              <a:rPr lang="it-IT" sz="2000" b="1" dirty="0" err="1" smtClean="0">
                <a:solidFill>
                  <a:srgbClr val="0D0D0D"/>
                </a:solidFill>
              </a:rPr>
              <a:t>Materials</a:t>
            </a:r>
            <a:r>
              <a:rPr lang="it-IT" sz="2000" b="1" dirty="0" smtClean="0">
                <a:solidFill>
                  <a:srgbClr val="0D0D0D"/>
                </a:solidFill>
              </a:rPr>
              <a:t>.</a:t>
            </a:r>
          </a:p>
          <a:p>
            <a:pPr algn="ctr" eaLnBrk="1" hangingPunct="1"/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Promuove “l’abitudine all’uso” degli Advanced </a:t>
            </a:r>
            <a:r>
              <a:rPr lang="it-IT" sz="2000" b="1" dirty="0" err="1" smtClean="0">
                <a:solidFill>
                  <a:srgbClr val="0D0D0D"/>
                </a:solidFill>
              </a:rPr>
              <a:t>Material</a:t>
            </a:r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e delle tecnologie Kyocera presso i nostri clienti.</a:t>
            </a:r>
          </a:p>
          <a:p>
            <a:pPr algn="ctr" eaLnBrk="1" hangingPunct="1"/>
            <a:endParaRPr lang="it-IT" sz="20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Trovare nuove applicazioni e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performance di lavorazione superiori.</a:t>
            </a:r>
          </a:p>
          <a:p>
            <a:pPr algn="ctr" eaLnBrk="1" hangingPunct="1"/>
            <a:r>
              <a:rPr lang="it-IT" sz="2000" b="1" dirty="0" smtClean="0">
                <a:solidFill>
                  <a:srgbClr val="0D0D0D"/>
                </a:solidFill>
              </a:rPr>
              <a:t> </a:t>
            </a:r>
            <a:endParaRPr lang="it-IT" sz="2000" b="1" dirty="0">
              <a:solidFill>
                <a:srgbClr val="0D0D0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iangolo isoscele 9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simbolo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img_symbol"/>
          <p:cNvPicPr>
            <a:picLocks noChangeAspect="1" noChangeArrowheads="1"/>
          </p:cNvPicPr>
          <p:nvPr/>
        </p:nvPicPr>
        <p:blipFill>
          <a:blip r:embed="rId3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Our goals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ttangolo 153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5" name="Connettore 1 154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1 155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000" b="1"/>
          </a:p>
        </p:txBody>
      </p:sp>
      <p:sp>
        <p:nvSpPr>
          <p:cNvPr id="162" name="Triangolo isoscele 161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47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Cost analysis :</a:t>
            </a:r>
          </a:p>
        </p:txBody>
      </p:sp>
      <p:pic>
        <p:nvPicPr>
          <p:cNvPr id="10249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Group 2"/>
          <p:cNvGrpSpPr>
            <a:grpSpLocks/>
          </p:cNvGrpSpPr>
          <p:nvPr/>
        </p:nvGrpSpPr>
        <p:grpSpPr bwMode="auto">
          <a:xfrm>
            <a:off x="1296988" y="2620963"/>
            <a:ext cx="6704012" cy="2254250"/>
            <a:chOff x="1091" y="1761"/>
            <a:chExt cx="4012" cy="785"/>
          </a:xfrm>
        </p:grpSpPr>
        <p:sp>
          <p:nvSpPr>
            <p:cNvPr id="10258" name="Freeform 3"/>
            <p:cNvSpPr>
              <a:spLocks/>
            </p:cNvSpPr>
            <p:nvPr/>
          </p:nvSpPr>
          <p:spPr bwMode="auto">
            <a:xfrm>
              <a:off x="1218" y="1761"/>
              <a:ext cx="168" cy="14"/>
            </a:xfrm>
            <a:custGeom>
              <a:avLst/>
              <a:gdLst>
                <a:gd name="T0" fmla="*/ 28 w 168"/>
                <a:gd name="T1" fmla="*/ 0 h 14"/>
                <a:gd name="T2" fmla="*/ 0 w 168"/>
                <a:gd name="T3" fmla="*/ 14 h 14"/>
                <a:gd name="T4" fmla="*/ 140 w 168"/>
                <a:gd name="T5" fmla="*/ 14 h 14"/>
                <a:gd name="T6" fmla="*/ 168 w 168"/>
                <a:gd name="T7" fmla="*/ 0 h 14"/>
                <a:gd name="T8" fmla="*/ 28 w 16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4"/>
                <a:gd name="T17" fmla="*/ 168 w 16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4">
                  <a:moveTo>
                    <a:pt x="28" y="0"/>
                  </a:moveTo>
                  <a:lnTo>
                    <a:pt x="0" y="14"/>
                  </a:lnTo>
                  <a:lnTo>
                    <a:pt x="140" y="14"/>
                  </a:lnTo>
                  <a:lnTo>
                    <a:pt x="16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1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9" name="Freeform 4"/>
            <p:cNvSpPr>
              <a:spLocks/>
            </p:cNvSpPr>
            <p:nvPr/>
          </p:nvSpPr>
          <p:spPr bwMode="auto">
            <a:xfrm>
              <a:off x="1203" y="1775"/>
              <a:ext cx="155" cy="14"/>
            </a:xfrm>
            <a:custGeom>
              <a:avLst/>
              <a:gdLst>
                <a:gd name="T0" fmla="*/ 15 w 155"/>
                <a:gd name="T1" fmla="*/ 0 h 14"/>
                <a:gd name="T2" fmla="*/ 0 w 155"/>
                <a:gd name="T3" fmla="*/ 14 h 14"/>
                <a:gd name="T4" fmla="*/ 141 w 155"/>
                <a:gd name="T5" fmla="*/ 14 h 14"/>
                <a:gd name="T6" fmla="*/ 155 w 155"/>
                <a:gd name="T7" fmla="*/ 0 h 14"/>
                <a:gd name="T8" fmla="*/ 15 w 15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4"/>
                <a:gd name="T17" fmla="*/ 155 w 15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4">
                  <a:moveTo>
                    <a:pt x="15" y="0"/>
                  </a:moveTo>
                  <a:lnTo>
                    <a:pt x="0" y="14"/>
                  </a:lnTo>
                  <a:lnTo>
                    <a:pt x="141" y="14"/>
                  </a:lnTo>
                  <a:lnTo>
                    <a:pt x="15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58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" name="Freeform 5"/>
            <p:cNvSpPr>
              <a:spLocks/>
            </p:cNvSpPr>
            <p:nvPr/>
          </p:nvSpPr>
          <p:spPr bwMode="auto">
            <a:xfrm>
              <a:off x="1189" y="1789"/>
              <a:ext cx="155" cy="28"/>
            </a:xfrm>
            <a:custGeom>
              <a:avLst/>
              <a:gdLst>
                <a:gd name="T0" fmla="*/ 14 w 155"/>
                <a:gd name="T1" fmla="*/ 0 h 28"/>
                <a:gd name="T2" fmla="*/ 0 w 155"/>
                <a:gd name="T3" fmla="*/ 28 h 28"/>
                <a:gd name="T4" fmla="*/ 141 w 155"/>
                <a:gd name="T5" fmla="*/ 28 h 28"/>
                <a:gd name="T6" fmla="*/ 155 w 155"/>
                <a:gd name="T7" fmla="*/ 0 h 28"/>
                <a:gd name="T8" fmla="*/ 14 w 15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8"/>
                <a:gd name="T17" fmla="*/ 155 w 15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8">
                  <a:moveTo>
                    <a:pt x="14" y="0"/>
                  </a:moveTo>
                  <a:lnTo>
                    <a:pt x="0" y="28"/>
                  </a:lnTo>
                  <a:lnTo>
                    <a:pt x="141" y="28"/>
                  </a:lnTo>
                  <a:lnTo>
                    <a:pt x="1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98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1" name="Freeform 6"/>
            <p:cNvSpPr>
              <a:spLocks/>
            </p:cNvSpPr>
            <p:nvPr/>
          </p:nvSpPr>
          <p:spPr bwMode="auto">
            <a:xfrm>
              <a:off x="1175" y="1817"/>
              <a:ext cx="155" cy="14"/>
            </a:xfrm>
            <a:custGeom>
              <a:avLst/>
              <a:gdLst>
                <a:gd name="T0" fmla="*/ 14 w 155"/>
                <a:gd name="T1" fmla="*/ 0 h 14"/>
                <a:gd name="T2" fmla="*/ 0 w 155"/>
                <a:gd name="T3" fmla="*/ 14 h 14"/>
                <a:gd name="T4" fmla="*/ 127 w 155"/>
                <a:gd name="T5" fmla="*/ 14 h 14"/>
                <a:gd name="T6" fmla="*/ 155 w 155"/>
                <a:gd name="T7" fmla="*/ 0 h 14"/>
                <a:gd name="T8" fmla="*/ 14 w 15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4"/>
                <a:gd name="T17" fmla="*/ 155 w 15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4">
                  <a:moveTo>
                    <a:pt x="14" y="0"/>
                  </a:moveTo>
                  <a:lnTo>
                    <a:pt x="0" y="14"/>
                  </a:lnTo>
                  <a:lnTo>
                    <a:pt x="127" y="14"/>
                  </a:lnTo>
                  <a:lnTo>
                    <a:pt x="1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D8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2" name="Freeform 7"/>
            <p:cNvSpPr>
              <a:spLocks/>
            </p:cNvSpPr>
            <p:nvPr/>
          </p:nvSpPr>
          <p:spPr bwMode="auto">
            <a:xfrm>
              <a:off x="1161" y="1831"/>
              <a:ext cx="141" cy="42"/>
            </a:xfrm>
            <a:custGeom>
              <a:avLst/>
              <a:gdLst>
                <a:gd name="T0" fmla="*/ 14 w 141"/>
                <a:gd name="T1" fmla="*/ 0 h 42"/>
                <a:gd name="T2" fmla="*/ 0 w 141"/>
                <a:gd name="T3" fmla="*/ 42 h 42"/>
                <a:gd name="T4" fmla="*/ 127 w 141"/>
                <a:gd name="T5" fmla="*/ 42 h 42"/>
                <a:gd name="T6" fmla="*/ 141 w 141"/>
                <a:gd name="T7" fmla="*/ 0 h 42"/>
                <a:gd name="T8" fmla="*/ 14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14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19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3" name="Freeform 8"/>
            <p:cNvSpPr>
              <a:spLocks/>
            </p:cNvSpPr>
            <p:nvPr/>
          </p:nvSpPr>
          <p:spPr bwMode="auto">
            <a:xfrm>
              <a:off x="1147" y="1873"/>
              <a:ext cx="141" cy="28"/>
            </a:xfrm>
            <a:custGeom>
              <a:avLst/>
              <a:gdLst>
                <a:gd name="T0" fmla="*/ 14 w 141"/>
                <a:gd name="T1" fmla="*/ 0 h 28"/>
                <a:gd name="T2" fmla="*/ 0 w 141"/>
                <a:gd name="T3" fmla="*/ 28 h 28"/>
                <a:gd name="T4" fmla="*/ 127 w 141"/>
                <a:gd name="T5" fmla="*/ 28 h 28"/>
                <a:gd name="T6" fmla="*/ 141 w 141"/>
                <a:gd name="T7" fmla="*/ 0 h 28"/>
                <a:gd name="T8" fmla="*/ 14 w 14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28"/>
                <a:gd name="T17" fmla="*/ 141 w 14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28">
                  <a:moveTo>
                    <a:pt x="14" y="0"/>
                  </a:moveTo>
                  <a:lnTo>
                    <a:pt x="0" y="28"/>
                  </a:lnTo>
                  <a:lnTo>
                    <a:pt x="127" y="28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59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4" name="Freeform 9"/>
            <p:cNvSpPr>
              <a:spLocks/>
            </p:cNvSpPr>
            <p:nvPr/>
          </p:nvSpPr>
          <p:spPr bwMode="auto">
            <a:xfrm>
              <a:off x="1133" y="1901"/>
              <a:ext cx="141" cy="42"/>
            </a:xfrm>
            <a:custGeom>
              <a:avLst/>
              <a:gdLst>
                <a:gd name="T0" fmla="*/ 14 w 141"/>
                <a:gd name="T1" fmla="*/ 0 h 42"/>
                <a:gd name="T2" fmla="*/ 0 w 141"/>
                <a:gd name="T3" fmla="*/ 42 h 42"/>
                <a:gd name="T4" fmla="*/ 127 w 141"/>
                <a:gd name="T5" fmla="*/ 42 h 42"/>
                <a:gd name="T6" fmla="*/ 141 w 141"/>
                <a:gd name="T7" fmla="*/ 0 h 42"/>
                <a:gd name="T8" fmla="*/ 14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14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5" name="Freeform 10"/>
            <p:cNvSpPr>
              <a:spLocks/>
            </p:cNvSpPr>
            <p:nvPr/>
          </p:nvSpPr>
          <p:spPr bwMode="auto">
            <a:xfrm>
              <a:off x="1119" y="1943"/>
              <a:ext cx="141" cy="42"/>
            </a:xfrm>
            <a:custGeom>
              <a:avLst/>
              <a:gdLst>
                <a:gd name="T0" fmla="*/ 14 w 141"/>
                <a:gd name="T1" fmla="*/ 0 h 42"/>
                <a:gd name="T2" fmla="*/ 0 w 141"/>
                <a:gd name="T3" fmla="*/ 42 h 42"/>
                <a:gd name="T4" fmla="*/ 127 w 141"/>
                <a:gd name="T5" fmla="*/ 42 h 42"/>
                <a:gd name="T6" fmla="*/ 141 w 141"/>
                <a:gd name="T7" fmla="*/ 0 h 42"/>
                <a:gd name="T8" fmla="*/ 14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14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6" name="Freeform 11"/>
            <p:cNvSpPr>
              <a:spLocks/>
            </p:cNvSpPr>
            <p:nvPr/>
          </p:nvSpPr>
          <p:spPr bwMode="auto">
            <a:xfrm>
              <a:off x="1105" y="1985"/>
              <a:ext cx="141" cy="42"/>
            </a:xfrm>
            <a:custGeom>
              <a:avLst/>
              <a:gdLst>
                <a:gd name="T0" fmla="*/ 14 w 141"/>
                <a:gd name="T1" fmla="*/ 0 h 42"/>
                <a:gd name="T2" fmla="*/ 0 w 141"/>
                <a:gd name="T3" fmla="*/ 42 h 42"/>
                <a:gd name="T4" fmla="*/ 141 w 141"/>
                <a:gd name="T5" fmla="*/ 42 h 42"/>
                <a:gd name="T6" fmla="*/ 141 w 141"/>
                <a:gd name="T7" fmla="*/ 0 h 42"/>
                <a:gd name="T8" fmla="*/ 14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14" y="0"/>
                  </a:moveTo>
                  <a:lnTo>
                    <a:pt x="0" y="42"/>
                  </a:lnTo>
                  <a:lnTo>
                    <a:pt x="141" y="42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59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7" name="Freeform 12"/>
            <p:cNvSpPr>
              <a:spLocks/>
            </p:cNvSpPr>
            <p:nvPr/>
          </p:nvSpPr>
          <p:spPr bwMode="auto">
            <a:xfrm>
              <a:off x="1105" y="2027"/>
              <a:ext cx="141" cy="56"/>
            </a:xfrm>
            <a:custGeom>
              <a:avLst/>
              <a:gdLst>
                <a:gd name="T0" fmla="*/ 0 w 141"/>
                <a:gd name="T1" fmla="*/ 0 h 56"/>
                <a:gd name="T2" fmla="*/ 0 w 141"/>
                <a:gd name="T3" fmla="*/ 56 h 56"/>
                <a:gd name="T4" fmla="*/ 127 w 141"/>
                <a:gd name="T5" fmla="*/ 56 h 56"/>
                <a:gd name="T6" fmla="*/ 141 w 141"/>
                <a:gd name="T7" fmla="*/ 0 h 56"/>
                <a:gd name="T8" fmla="*/ 0 w 14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6"/>
                <a:gd name="T17" fmla="*/ 141 w 1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6">
                  <a:moveTo>
                    <a:pt x="0" y="0"/>
                  </a:moveTo>
                  <a:lnTo>
                    <a:pt x="0" y="56"/>
                  </a:lnTo>
                  <a:lnTo>
                    <a:pt x="127" y="56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8" name="Freeform 13"/>
            <p:cNvSpPr>
              <a:spLocks/>
            </p:cNvSpPr>
            <p:nvPr/>
          </p:nvSpPr>
          <p:spPr bwMode="auto">
            <a:xfrm>
              <a:off x="1091" y="2083"/>
              <a:ext cx="141" cy="42"/>
            </a:xfrm>
            <a:custGeom>
              <a:avLst/>
              <a:gdLst>
                <a:gd name="T0" fmla="*/ 14 w 141"/>
                <a:gd name="T1" fmla="*/ 0 h 42"/>
                <a:gd name="T2" fmla="*/ 0 w 141"/>
                <a:gd name="T3" fmla="*/ 42 h 42"/>
                <a:gd name="T4" fmla="*/ 141 w 141"/>
                <a:gd name="T5" fmla="*/ 42 h 42"/>
                <a:gd name="T6" fmla="*/ 141 w 141"/>
                <a:gd name="T7" fmla="*/ 0 h 42"/>
                <a:gd name="T8" fmla="*/ 14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14" y="0"/>
                  </a:moveTo>
                  <a:lnTo>
                    <a:pt x="0" y="42"/>
                  </a:lnTo>
                  <a:lnTo>
                    <a:pt x="141" y="42"/>
                  </a:lnTo>
                  <a:lnTo>
                    <a:pt x="14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D8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9" name="Freeform 14"/>
            <p:cNvSpPr>
              <a:spLocks/>
            </p:cNvSpPr>
            <p:nvPr/>
          </p:nvSpPr>
          <p:spPr bwMode="auto">
            <a:xfrm>
              <a:off x="1091" y="2125"/>
              <a:ext cx="141" cy="56"/>
            </a:xfrm>
            <a:custGeom>
              <a:avLst/>
              <a:gdLst>
                <a:gd name="T0" fmla="*/ 0 w 141"/>
                <a:gd name="T1" fmla="*/ 0 h 56"/>
                <a:gd name="T2" fmla="*/ 0 w 141"/>
                <a:gd name="T3" fmla="*/ 56 h 56"/>
                <a:gd name="T4" fmla="*/ 127 w 141"/>
                <a:gd name="T5" fmla="*/ 56 h 56"/>
                <a:gd name="T6" fmla="*/ 141 w 141"/>
                <a:gd name="T7" fmla="*/ 0 h 56"/>
                <a:gd name="T8" fmla="*/ 0 w 14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56"/>
                <a:gd name="T17" fmla="*/ 141 w 1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56">
                  <a:moveTo>
                    <a:pt x="0" y="0"/>
                  </a:moveTo>
                  <a:lnTo>
                    <a:pt x="0" y="56"/>
                  </a:lnTo>
                  <a:lnTo>
                    <a:pt x="127" y="56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0" name="Rectangle 15"/>
            <p:cNvSpPr>
              <a:spLocks noChangeArrowheads="1"/>
            </p:cNvSpPr>
            <p:nvPr/>
          </p:nvSpPr>
          <p:spPr bwMode="auto">
            <a:xfrm>
              <a:off x="1091" y="2181"/>
              <a:ext cx="127" cy="70"/>
            </a:xfrm>
            <a:prstGeom prst="rect">
              <a:avLst/>
            </a:prstGeom>
            <a:solidFill>
              <a:srgbClr val="858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1" name="Rectangle 16"/>
            <p:cNvSpPr>
              <a:spLocks noChangeArrowheads="1"/>
            </p:cNvSpPr>
            <p:nvPr/>
          </p:nvSpPr>
          <p:spPr bwMode="auto">
            <a:xfrm>
              <a:off x="1091" y="2251"/>
              <a:ext cx="127" cy="42"/>
            </a:xfrm>
            <a:prstGeom prst="rect">
              <a:avLst/>
            </a:prstGeom>
            <a:solidFill>
              <a:srgbClr val="81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2" name="Rectangle 17"/>
            <p:cNvSpPr>
              <a:spLocks noChangeArrowheads="1"/>
            </p:cNvSpPr>
            <p:nvPr/>
          </p:nvSpPr>
          <p:spPr bwMode="auto">
            <a:xfrm>
              <a:off x="1091" y="2293"/>
              <a:ext cx="127" cy="42"/>
            </a:xfrm>
            <a:prstGeom prst="rect">
              <a:avLst/>
            </a:prstGeom>
            <a:solidFill>
              <a:srgbClr val="7D7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3" name="Freeform 18"/>
            <p:cNvSpPr>
              <a:spLocks/>
            </p:cNvSpPr>
            <p:nvPr/>
          </p:nvSpPr>
          <p:spPr bwMode="auto">
            <a:xfrm>
              <a:off x="1091" y="2335"/>
              <a:ext cx="141" cy="42"/>
            </a:xfrm>
            <a:custGeom>
              <a:avLst/>
              <a:gdLst>
                <a:gd name="T0" fmla="*/ 0 w 141"/>
                <a:gd name="T1" fmla="*/ 0 h 42"/>
                <a:gd name="T2" fmla="*/ 14 w 141"/>
                <a:gd name="T3" fmla="*/ 42 h 42"/>
                <a:gd name="T4" fmla="*/ 141 w 141"/>
                <a:gd name="T5" fmla="*/ 42 h 42"/>
                <a:gd name="T6" fmla="*/ 127 w 141"/>
                <a:gd name="T7" fmla="*/ 0 h 42"/>
                <a:gd name="T8" fmla="*/ 0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0" y="0"/>
                  </a:moveTo>
                  <a:lnTo>
                    <a:pt x="14" y="42"/>
                  </a:lnTo>
                  <a:lnTo>
                    <a:pt x="141" y="42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4" name="Rectangle 19"/>
            <p:cNvSpPr>
              <a:spLocks noChangeArrowheads="1"/>
            </p:cNvSpPr>
            <p:nvPr/>
          </p:nvSpPr>
          <p:spPr bwMode="auto">
            <a:xfrm>
              <a:off x="1105" y="2377"/>
              <a:ext cx="127" cy="42"/>
            </a:xfrm>
            <a:prstGeom prst="rect">
              <a:avLst/>
            </a:prstGeom>
            <a:solidFill>
              <a:srgbClr val="757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5" name="Freeform 20"/>
            <p:cNvSpPr>
              <a:spLocks/>
            </p:cNvSpPr>
            <p:nvPr/>
          </p:nvSpPr>
          <p:spPr bwMode="auto">
            <a:xfrm>
              <a:off x="1105" y="2419"/>
              <a:ext cx="141" cy="28"/>
            </a:xfrm>
            <a:custGeom>
              <a:avLst/>
              <a:gdLst>
                <a:gd name="T0" fmla="*/ 0 w 141"/>
                <a:gd name="T1" fmla="*/ 0 h 28"/>
                <a:gd name="T2" fmla="*/ 14 w 141"/>
                <a:gd name="T3" fmla="*/ 28 h 28"/>
                <a:gd name="T4" fmla="*/ 141 w 141"/>
                <a:gd name="T5" fmla="*/ 28 h 28"/>
                <a:gd name="T6" fmla="*/ 127 w 141"/>
                <a:gd name="T7" fmla="*/ 0 h 28"/>
                <a:gd name="T8" fmla="*/ 0 w 14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28"/>
                <a:gd name="T17" fmla="*/ 141 w 14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28">
                  <a:moveTo>
                    <a:pt x="0" y="0"/>
                  </a:moveTo>
                  <a:lnTo>
                    <a:pt x="14" y="28"/>
                  </a:lnTo>
                  <a:lnTo>
                    <a:pt x="141" y="28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6" name="Freeform 21"/>
            <p:cNvSpPr>
              <a:spLocks/>
            </p:cNvSpPr>
            <p:nvPr/>
          </p:nvSpPr>
          <p:spPr bwMode="auto">
            <a:xfrm>
              <a:off x="1119" y="2447"/>
              <a:ext cx="141" cy="42"/>
            </a:xfrm>
            <a:custGeom>
              <a:avLst/>
              <a:gdLst>
                <a:gd name="T0" fmla="*/ 0 w 141"/>
                <a:gd name="T1" fmla="*/ 0 h 42"/>
                <a:gd name="T2" fmla="*/ 0 w 141"/>
                <a:gd name="T3" fmla="*/ 42 h 42"/>
                <a:gd name="T4" fmla="*/ 141 w 141"/>
                <a:gd name="T5" fmla="*/ 42 h 42"/>
                <a:gd name="T6" fmla="*/ 127 w 141"/>
                <a:gd name="T7" fmla="*/ 0 h 42"/>
                <a:gd name="T8" fmla="*/ 0 w 1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2"/>
                <a:gd name="T17" fmla="*/ 141 w 1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2">
                  <a:moveTo>
                    <a:pt x="0" y="0"/>
                  </a:moveTo>
                  <a:lnTo>
                    <a:pt x="0" y="42"/>
                  </a:lnTo>
                  <a:lnTo>
                    <a:pt x="141" y="42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7" name="Freeform 22"/>
            <p:cNvSpPr>
              <a:spLocks/>
            </p:cNvSpPr>
            <p:nvPr/>
          </p:nvSpPr>
          <p:spPr bwMode="auto">
            <a:xfrm>
              <a:off x="1119" y="2489"/>
              <a:ext cx="155" cy="14"/>
            </a:xfrm>
            <a:custGeom>
              <a:avLst/>
              <a:gdLst>
                <a:gd name="T0" fmla="*/ 0 w 155"/>
                <a:gd name="T1" fmla="*/ 0 h 14"/>
                <a:gd name="T2" fmla="*/ 14 w 155"/>
                <a:gd name="T3" fmla="*/ 14 h 14"/>
                <a:gd name="T4" fmla="*/ 155 w 155"/>
                <a:gd name="T5" fmla="*/ 14 h 14"/>
                <a:gd name="T6" fmla="*/ 141 w 155"/>
                <a:gd name="T7" fmla="*/ 0 h 14"/>
                <a:gd name="T8" fmla="*/ 0 w 15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4"/>
                <a:gd name="T17" fmla="*/ 155 w 15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4">
                  <a:moveTo>
                    <a:pt x="0" y="0"/>
                  </a:moveTo>
                  <a:lnTo>
                    <a:pt x="14" y="14"/>
                  </a:lnTo>
                  <a:lnTo>
                    <a:pt x="155" y="14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6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8" name="Freeform 23"/>
            <p:cNvSpPr>
              <a:spLocks/>
            </p:cNvSpPr>
            <p:nvPr/>
          </p:nvSpPr>
          <p:spPr bwMode="auto">
            <a:xfrm>
              <a:off x="1133" y="2503"/>
              <a:ext cx="155" cy="28"/>
            </a:xfrm>
            <a:custGeom>
              <a:avLst/>
              <a:gdLst>
                <a:gd name="T0" fmla="*/ 0 w 155"/>
                <a:gd name="T1" fmla="*/ 0 h 28"/>
                <a:gd name="T2" fmla="*/ 14 w 155"/>
                <a:gd name="T3" fmla="*/ 28 h 28"/>
                <a:gd name="T4" fmla="*/ 155 w 155"/>
                <a:gd name="T5" fmla="*/ 28 h 28"/>
                <a:gd name="T6" fmla="*/ 141 w 155"/>
                <a:gd name="T7" fmla="*/ 0 h 28"/>
                <a:gd name="T8" fmla="*/ 0 w 15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8"/>
                <a:gd name="T17" fmla="*/ 155 w 15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8">
                  <a:moveTo>
                    <a:pt x="0" y="0"/>
                  </a:moveTo>
                  <a:lnTo>
                    <a:pt x="14" y="28"/>
                  </a:lnTo>
                  <a:lnTo>
                    <a:pt x="155" y="28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79" name="Freeform 24"/>
            <p:cNvSpPr>
              <a:spLocks/>
            </p:cNvSpPr>
            <p:nvPr/>
          </p:nvSpPr>
          <p:spPr bwMode="auto">
            <a:xfrm>
              <a:off x="1147" y="2531"/>
              <a:ext cx="155" cy="1"/>
            </a:xfrm>
            <a:custGeom>
              <a:avLst/>
              <a:gdLst>
                <a:gd name="T0" fmla="*/ 0 w 155"/>
                <a:gd name="T1" fmla="*/ 0 h 1"/>
                <a:gd name="T2" fmla="*/ 14 w 155"/>
                <a:gd name="T3" fmla="*/ 0 h 1"/>
                <a:gd name="T4" fmla="*/ 155 w 155"/>
                <a:gd name="T5" fmla="*/ 0 h 1"/>
                <a:gd name="T6" fmla="*/ 141 w 155"/>
                <a:gd name="T7" fmla="*/ 0 h 1"/>
                <a:gd name="T8" fmla="*/ 0 w 15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"/>
                <a:gd name="T17" fmla="*/ 155 w 15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">
                  <a:moveTo>
                    <a:pt x="0" y="0"/>
                  </a:moveTo>
                  <a:lnTo>
                    <a:pt x="14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0" name="Freeform 25"/>
            <p:cNvSpPr>
              <a:spLocks/>
            </p:cNvSpPr>
            <p:nvPr/>
          </p:nvSpPr>
          <p:spPr bwMode="auto">
            <a:xfrm>
              <a:off x="1161" y="2531"/>
              <a:ext cx="155" cy="14"/>
            </a:xfrm>
            <a:custGeom>
              <a:avLst/>
              <a:gdLst>
                <a:gd name="T0" fmla="*/ 0 w 155"/>
                <a:gd name="T1" fmla="*/ 0 h 14"/>
                <a:gd name="T2" fmla="*/ 14 w 155"/>
                <a:gd name="T3" fmla="*/ 14 h 14"/>
                <a:gd name="T4" fmla="*/ 155 w 155"/>
                <a:gd name="T5" fmla="*/ 14 h 14"/>
                <a:gd name="T6" fmla="*/ 141 w 155"/>
                <a:gd name="T7" fmla="*/ 0 h 14"/>
                <a:gd name="T8" fmla="*/ 0 w 15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4"/>
                <a:gd name="T17" fmla="*/ 155 w 15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4">
                  <a:moveTo>
                    <a:pt x="0" y="0"/>
                  </a:moveTo>
                  <a:lnTo>
                    <a:pt x="14" y="14"/>
                  </a:lnTo>
                  <a:lnTo>
                    <a:pt x="155" y="14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1" name="Freeform 26"/>
            <p:cNvSpPr>
              <a:spLocks/>
            </p:cNvSpPr>
            <p:nvPr/>
          </p:nvSpPr>
          <p:spPr bwMode="auto">
            <a:xfrm>
              <a:off x="1175" y="2545"/>
              <a:ext cx="155" cy="1"/>
            </a:xfrm>
            <a:custGeom>
              <a:avLst/>
              <a:gdLst>
                <a:gd name="T0" fmla="*/ 0 w 155"/>
                <a:gd name="T1" fmla="*/ 0 h 1"/>
                <a:gd name="T2" fmla="*/ 14 w 155"/>
                <a:gd name="T3" fmla="*/ 0 h 1"/>
                <a:gd name="T4" fmla="*/ 155 w 155"/>
                <a:gd name="T5" fmla="*/ 0 h 1"/>
                <a:gd name="T6" fmla="*/ 141 w 155"/>
                <a:gd name="T7" fmla="*/ 0 h 1"/>
                <a:gd name="T8" fmla="*/ 0 w 15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"/>
                <a:gd name="T17" fmla="*/ 155 w 15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">
                  <a:moveTo>
                    <a:pt x="0" y="0"/>
                  </a:moveTo>
                  <a:lnTo>
                    <a:pt x="14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2" name="Freeform 27"/>
            <p:cNvSpPr>
              <a:spLocks/>
            </p:cNvSpPr>
            <p:nvPr/>
          </p:nvSpPr>
          <p:spPr bwMode="auto">
            <a:xfrm>
              <a:off x="1218" y="1761"/>
              <a:ext cx="266" cy="784"/>
            </a:xfrm>
            <a:custGeom>
              <a:avLst/>
              <a:gdLst>
                <a:gd name="T0" fmla="*/ 266 w 266"/>
                <a:gd name="T1" fmla="*/ 294 h 784"/>
                <a:gd name="T2" fmla="*/ 266 w 266"/>
                <a:gd name="T3" fmla="*/ 252 h 784"/>
                <a:gd name="T4" fmla="*/ 266 w 266"/>
                <a:gd name="T5" fmla="*/ 210 h 784"/>
                <a:gd name="T6" fmla="*/ 252 w 266"/>
                <a:gd name="T7" fmla="*/ 168 h 784"/>
                <a:gd name="T8" fmla="*/ 252 w 266"/>
                <a:gd name="T9" fmla="*/ 126 h 784"/>
                <a:gd name="T10" fmla="*/ 238 w 266"/>
                <a:gd name="T11" fmla="*/ 98 h 784"/>
                <a:gd name="T12" fmla="*/ 238 w 266"/>
                <a:gd name="T13" fmla="*/ 56 h 784"/>
                <a:gd name="T14" fmla="*/ 224 w 266"/>
                <a:gd name="T15" fmla="*/ 42 h 784"/>
                <a:gd name="T16" fmla="*/ 210 w 266"/>
                <a:gd name="T17" fmla="*/ 14 h 784"/>
                <a:gd name="T18" fmla="*/ 196 w 266"/>
                <a:gd name="T19" fmla="*/ 14 h 784"/>
                <a:gd name="T20" fmla="*/ 182 w 266"/>
                <a:gd name="T21" fmla="*/ 0 h 784"/>
                <a:gd name="T22" fmla="*/ 168 w 266"/>
                <a:gd name="T23" fmla="*/ 0 h 784"/>
                <a:gd name="T24" fmla="*/ 140 w 266"/>
                <a:gd name="T25" fmla="*/ 14 h 784"/>
                <a:gd name="T26" fmla="*/ 126 w 266"/>
                <a:gd name="T27" fmla="*/ 28 h 784"/>
                <a:gd name="T28" fmla="*/ 112 w 266"/>
                <a:gd name="T29" fmla="*/ 56 h 784"/>
                <a:gd name="T30" fmla="*/ 84 w 266"/>
                <a:gd name="T31" fmla="*/ 70 h 784"/>
                <a:gd name="T32" fmla="*/ 70 w 266"/>
                <a:gd name="T33" fmla="*/ 112 h 784"/>
                <a:gd name="T34" fmla="*/ 56 w 266"/>
                <a:gd name="T35" fmla="*/ 140 h 784"/>
                <a:gd name="T36" fmla="*/ 42 w 266"/>
                <a:gd name="T37" fmla="*/ 182 h 784"/>
                <a:gd name="T38" fmla="*/ 28 w 266"/>
                <a:gd name="T39" fmla="*/ 224 h 784"/>
                <a:gd name="T40" fmla="*/ 28 w 266"/>
                <a:gd name="T41" fmla="*/ 266 h 784"/>
                <a:gd name="T42" fmla="*/ 14 w 266"/>
                <a:gd name="T43" fmla="*/ 322 h 784"/>
                <a:gd name="T44" fmla="*/ 14 w 266"/>
                <a:gd name="T45" fmla="*/ 364 h 784"/>
                <a:gd name="T46" fmla="*/ 0 w 266"/>
                <a:gd name="T47" fmla="*/ 420 h 784"/>
                <a:gd name="T48" fmla="*/ 0 w 266"/>
                <a:gd name="T49" fmla="*/ 490 h 784"/>
                <a:gd name="T50" fmla="*/ 0 w 266"/>
                <a:gd name="T51" fmla="*/ 532 h 784"/>
                <a:gd name="T52" fmla="*/ 0 w 266"/>
                <a:gd name="T53" fmla="*/ 574 h 784"/>
                <a:gd name="T54" fmla="*/ 14 w 266"/>
                <a:gd name="T55" fmla="*/ 616 h 784"/>
                <a:gd name="T56" fmla="*/ 14 w 266"/>
                <a:gd name="T57" fmla="*/ 658 h 784"/>
                <a:gd name="T58" fmla="*/ 28 w 266"/>
                <a:gd name="T59" fmla="*/ 686 h 784"/>
                <a:gd name="T60" fmla="*/ 42 w 266"/>
                <a:gd name="T61" fmla="*/ 728 h 784"/>
                <a:gd name="T62" fmla="*/ 56 w 266"/>
                <a:gd name="T63" fmla="*/ 742 h 784"/>
                <a:gd name="T64" fmla="*/ 70 w 266"/>
                <a:gd name="T65" fmla="*/ 770 h 784"/>
                <a:gd name="T66" fmla="*/ 84 w 266"/>
                <a:gd name="T67" fmla="*/ 770 h 784"/>
                <a:gd name="T68" fmla="*/ 98 w 266"/>
                <a:gd name="T69" fmla="*/ 784 h 784"/>
                <a:gd name="T70" fmla="*/ 112 w 266"/>
                <a:gd name="T71" fmla="*/ 784 h 784"/>
                <a:gd name="T72" fmla="*/ 140 w 266"/>
                <a:gd name="T73" fmla="*/ 770 h 784"/>
                <a:gd name="T74" fmla="*/ 154 w 266"/>
                <a:gd name="T75" fmla="*/ 756 h 784"/>
                <a:gd name="T76" fmla="*/ 168 w 266"/>
                <a:gd name="T77" fmla="*/ 728 h 784"/>
                <a:gd name="T78" fmla="*/ 182 w 266"/>
                <a:gd name="T79" fmla="*/ 714 h 784"/>
                <a:gd name="T80" fmla="*/ 196 w 266"/>
                <a:gd name="T81" fmla="*/ 672 h 784"/>
                <a:gd name="T82" fmla="*/ 210 w 266"/>
                <a:gd name="T83" fmla="*/ 644 h 784"/>
                <a:gd name="T84" fmla="*/ 224 w 266"/>
                <a:gd name="T85" fmla="*/ 602 h 784"/>
                <a:gd name="T86" fmla="*/ 238 w 266"/>
                <a:gd name="T87" fmla="*/ 560 h 784"/>
                <a:gd name="T88" fmla="*/ 252 w 266"/>
                <a:gd name="T89" fmla="*/ 518 h 784"/>
                <a:gd name="T90" fmla="*/ 252 w 266"/>
                <a:gd name="T91" fmla="*/ 462 h 784"/>
                <a:gd name="T92" fmla="*/ 266 w 266"/>
                <a:gd name="T93" fmla="*/ 420 h 784"/>
                <a:gd name="T94" fmla="*/ 266 w 266"/>
                <a:gd name="T95" fmla="*/ 364 h 784"/>
                <a:gd name="T96" fmla="*/ 266 w 266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784"/>
                <a:gd name="T149" fmla="*/ 266 w 266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784">
                  <a:moveTo>
                    <a:pt x="266" y="294"/>
                  </a:moveTo>
                  <a:lnTo>
                    <a:pt x="266" y="252"/>
                  </a:lnTo>
                  <a:lnTo>
                    <a:pt x="266" y="210"/>
                  </a:lnTo>
                  <a:lnTo>
                    <a:pt x="252" y="168"/>
                  </a:lnTo>
                  <a:lnTo>
                    <a:pt x="252" y="126"/>
                  </a:lnTo>
                  <a:lnTo>
                    <a:pt x="238" y="98"/>
                  </a:lnTo>
                  <a:lnTo>
                    <a:pt x="238" y="56"/>
                  </a:lnTo>
                  <a:lnTo>
                    <a:pt x="224" y="42"/>
                  </a:lnTo>
                  <a:lnTo>
                    <a:pt x="210" y="14"/>
                  </a:lnTo>
                  <a:lnTo>
                    <a:pt x="196" y="14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40" y="14"/>
                  </a:lnTo>
                  <a:lnTo>
                    <a:pt x="126" y="28"/>
                  </a:lnTo>
                  <a:lnTo>
                    <a:pt x="112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28" y="266"/>
                  </a:lnTo>
                  <a:lnTo>
                    <a:pt x="14" y="322"/>
                  </a:lnTo>
                  <a:lnTo>
                    <a:pt x="14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42" y="728"/>
                  </a:lnTo>
                  <a:lnTo>
                    <a:pt x="56" y="742"/>
                  </a:lnTo>
                  <a:lnTo>
                    <a:pt x="70" y="770"/>
                  </a:lnTo>
                  <a:lnTo>
                    <a:pt x="84" y="770"/>
                  </a:lnTo>
                  <a:lnTo>
                    <a:pt x="98" y="784"/>
                  </a:lnTo>
                  <a:lnTo>
                    <a:pt x="112" y="784"/>
                  </a:lnTo>
                  <a:lnTo>
                    <a:pt x="140" y="770"/>
                  </a:lnTo>
                  <a:lnTo>
                    <a:pt x="154" y="756"/>
                  </a:lnTo>
                  <a:lnTo>
                    <a:pt x="168" y="728"/>
                  </a:lnTo>
                  <a:lnTo>
                    <a:pt x="182" y="714"/>
                  </a:lnTo>
                  <a:lnTo>
                    <a:pt x="196" y="672"/>
                  </a:lnTo>
                  <a:lnTo>
                    <a:pt x="210" y="644"/>
                  </a:lnTo>
                  <a:lnTo>
                    <a:pt x="224" y="602"/>
                  </a:lnTo>
                  <a:lnTo>
                    <a:pt x="238" y="560"/>
                  </a:lnTo>
                  <a:lnTo>
                    <a:pt x="252" y="518"/>
                  </a:lnTo>
                  <a:lnTo>
                    <a:pt x="252" y="462"/>
                  </a:lnTo>
                  <a:lnTo>
                    <a:pt x="266" y="420"/>
                  </a:lnTo>
                  <a:lnTo>
                    <a:pt x="266" y="364"/>
                  </a:lnTo>
                  <a:lnTo>
                    <a:pt x="266" y="294"/>
                  </a:lnTo>
                  <a:close/>
                </a:path>
              </a:pathLst>
            </a:custGeom>
            <a:solidFill>
              <a:srgbClr val="4D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3" name="Freeform 28"/>
            <p:cNvSpPr>
              <a:spLocks/>
            </p:cNvSpPr>
            <p:nvPr/>
          </p:nvSpPr>
          <p:spPr bwMode="auto">
            <a:xfrm>
              <a:off x="1091" y="1761"/>
              <a:ext cx="155" cy="784"/>
            </a:xfrm>
            <a:custGeom>
              <a:avLst/>
              <a:gdLst>
                <a:gd name="T0" fmla="*/ 155 w 155"/>
                <a:gd name="T1" fmla="*/ 0 h 784"/>
                <a:gd name="T2" fmla="*/ 127 w 155"/>
                <a:gd name="T3" fmla="*/ 14 h 784"/>
                <a:gd name="T4" fmla="*/ 112 w 155"/>
                <a:gd name="T5" fmla="*/ 28 h 784"/>
                <a:gd name="T6" fmla="*/ 98 w 155"/>
                <a:gd name="T7" fmla="*/ 56 h 784"/>
                <a:gd name="T8" fmla="*/ 84 w 155"/>
                <a:gd name="T9" fmla="*/ 70 h 784"/>
                <a:gd name="T10" fmla="*/ 70 w 155"/>
                <a:gd name="T11" fmla="*/ 112 h 784"/>
                <a:gd name="T12" fmla="*/ 56 w 155"/>
                <a:gd name="T13" fmla="*/ 140 h 784"/>
                <a:gd name="T14" fmla="*/ 42 w 155"/>
                <a:gd name="T15" fmla="*/ 182 h 784"/>
                <a:gd name="T16" fmla="*/ 28 w 155"/>
                <a:gd name="T17" fmla="*/ 224 h 784"/>
                <a:gd name="T18" fmla="*/ 14 w 155"/>
                <a:gd name="T19" fmla="*/ 266 h 784"/>
                <a:gd name="T20" fmla="*/ 14 w 155"/>
                <a:gd name="T21" fmla="*/ 322 h 784"/>
                <a:gd name="T22" fmla="*/ 0 w 155"/>
                <a:gd name="T23" fmla="*/ 364 h 784"/>
                <a:gd name="T24" fmla="*/ 0 w 155"/>
                <a:gd name="T25" fmla="*/ 420 h 784"/>
                <a:gd name="T26" fmla="*/ 0 w 155"/>
                <a:gd name="T27" fmla="*/ 490 h 784"/>
                <a:gd name="T28" fmla="*/ 0 w 155"/>
                <a:gd name="T29" fmla="*/ 532 h 784"/>
                <a:gd name="T30" fmla="*/ 0 w 155"/>
                <a:gd name="T31" fmla="*/ 574 h 784"/>
                <a:gd name="T32" fmla="*/ 14 w 155"/>
                <a:gd name="T33" fmla="*/ 616 h 784"/>
                <a:gd name="T34" fmla="*/ 14 w 155"/>
                <a:gd name="T35" fmla="*/ 658 h 784"/>
                <a:gd name="T36" fmla="*/ 28 w 155"/>
                <a:gd name="T37" fmla="*/ 686 h 784"/>
                <a:gd name="T38" fmla="*/ 28 w 155"/>
                <a:gd name="T39" fmla="*/ 728 h 784"/>
                <a:gd name="T40" fmla="*/ 42 w 155"/>
                <a:gd name="T41" fmla="*/ 742 h 784"/>
                <a:gd name="T42" fmla="*/ 56 w 155"/>
                <a:gd name="T43" fmla="*/ 770 h 784"/>
                <a:gd name="T44" fmla="*/ 70 w 155"/>
                <a:gd name="T45" fmla="*/ 770 h 784"/>
                <a:gd name="T46" fmla="*/ 84 w 155"/>
                <a:gd name="T47" fmla="*/ 784 h 784"/>
                <a:gd name="T48" fmla="*/ 98 w 155"/>
                <a:gd name="T49" fmla="*/ 784 h 7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784"/>
                <a:gd name="T77" fmla="*/ 155 w 155"/>
                <a:gd name="T78" fmla="*/ 784 h 7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784">
                  <a:moveTo>
                    <a:pt x="155" y="0"/>
                  </a:moveTo>
                  <a:lnTo>
                    <a:pt x="127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4" name="Freeform 29"/>
            <p:cNvSpPr>
              <a:spLocks/>
            </p:cNvSpPr>
            <p:nvPr/>
          </p:nvSpPr>
          <p:spPr bwMode="auto">
            <a:xfrm>
              <a:off x="1218" y="1761"/>
              <a:ext cx="266" cy="784"/>
            </a:xfrm>
            <a:custGeom>
              <a:avLst/>
              <a:gdLst>
                <a:gd name="T0" fmla="*/ 266 w 266"/>
                <a:gd name="T1" fmla="*/ 294 h 784"/>
                <a:gd name="T2" fmla="*/ 266 w 266"/>
                <a:gd name="T3" fmla="*/ 252 h 784"/>
                <a:gd name="T4" fmla="*/ 266 w 266"/>
                <a:gd name="T5" fmla="*/ 210 h 784"/>
                <a:gd name="T6" fmla="*/ 252 w 266"/>
                <a:gd name="T7" fmla="*/ 168 h 784"/>
                <a:gd name="T8" fmla="*/ 252 w 266"/>
                <a:gd name="T9" fmla="*/ 126 h 784"/>
                <a:gd name="T10" fmla="*/ 238 w 266"/>
                <a:gd name="T11" fmla="*/ 98 h 784"/>
                <a:gd name="T12" fmla="*/ 238 w 266"/>
                <a:gd name="T13" fmla="*/ 56 h 784"/>
                <a:gd name="T14" fmla="*/ 224 w 266"/>
                <a:gd name="T15" fmla="*/ 42 h 784"/>
                <a:gd name="T16" fmla="*/ 210 w 266"/>
                <a:gd name="T17" fmla="*/ 14 h 784"/>
                <a:gd name="T18" fmla="*/ 196 w 266"/>
                <a:gd name="T19" fmla="*/ 14 h 784"/>
                <a:gd name="T20" fmla="*/ 182 w 266"/>
                <a:gd name="T21" fmla="*/ 0 h 784"/>
                <a:gd name="T22" fmla="*/ 168 w 266"/>
                <a:gd name="T23" fmla="*/ 0 h 784"/>
                <a:gd name="T24" fmla="*/ 140 w 266"/>
                <a:gd name="T25" fmla="*/ 14 h 784"/>
                <a:gd name="T26" fmla="*/ 126 w 266"/>
                <a:gd name="T27" fmla="*/ 28 h 784"/>
                <a:gd name="T28" fmla="*/ 112 w 266"/>
                <a:gd name="T29" fmla="*/ 56 h 784"/>
                <a:gd name="T30" fmla="*/ 84 w 266"/>
                <a:gd name="T31" fmla="*/ 70 h 784"/>
                <a:gd name="T32" fmla="*/ 70 w 266"/>
                <a:gd name="T33" fmla="*/ 112 h 784"/>
                <a:gd name="T34" fmla="*/ 56 w 266"/>
                <a:gd name="T35" fmla="*/ 140 h 784"/>
                <a:gd name="T36" fmla="*/ 42 w 266"/>
                <a:gd name="T37" fmla="*/ 182 h 784"/>
                <a:gd name="T38" fmla="*/ 28 w 266"/>
                <a:gd name="T39" fmla="*/ 224 h 784"/>
                <a:gd name="T40" fmla="*/ 28 w 266"/>
                <a:gd name="T41" fmla="*/ 266 h 784"/>
                <a:gd name="T42" fmla="*/ 14 w 266"/>
                <a:gd name="T43" fmla="*/ 322 h 784"/>
                <a:gd name="T44" fmla="*/ 14 w 266"/>
                <a:gd name="T45" fmla="*/ 364 h 784"/>
                <a:gd name="T46" fmla="*/ 0 w 266"/>
                <a:gd name="T47" fmla="*/ 420 h 784"/>
                <a:gd name="T48" fmla="*/ 0 w 266"/>
                <a:gd name="T49" fmla="*/ 490 h 784"/>
                <a:gd name="T50" fmla="*/ 0 w 266"/>
                <a:gd name="T51" fmla="*/ 532 h 784"/>
                <a:gd name="T52" fmla="*/ 0 w 266"/>
                <a:gd name="T53" fmla="*/ 574 h 784"/>
                <a:gd name="T54" fmla="*/ 14 w 266"/>
                <a:gd name="T55" fmla="*/ 616 h 784"/>
                <a:gd name="T56" fmla="*/ 14 w 266"/>
                <a:gd name="T57" fmla="*/ 658 h 784"/>
                <a:gd name="T58" fmla="*/ 28 w 266"/>
                <a:gd name="T59" fmla="*/ 686 h 784"/>
                <a:gd name="T60" fmla="*/ 42 w 266"/>
                <a:gd name="T61" fmla="*/ 728 h 784"/>
                <a:gd name="T62" fmla="*/ 56 w 266"/>
                <a:gd name="T63" fmla="*/ 742 h 784"/>
                <a:gd name="T64" fmla="*/ 70 w 266"/>
                <a:gd name="T65" fmla="*/ 770 h 784"/>
                <a:gd name="T66" fmla="*/ 84 w 266"/>
                <a:gd name="T67" fmla="*/ 770 h 784"/>
                <a:gd name="T68" fmla="*/ 98 w 266"/>
                <a:gd name="T69" fmla="*/ 784 h 784"/>
                <a:gd name="T70" fmla="*/ 112 w 266"/>
                <a:gd name="T71" fmla="*/ 784 h 784"/>
                <a:gd name="T72" fmla="*/ 140 w 266"/>
                <a:gd name="T73" fmla="*/ 770 h 784"/>
                <a:gd name="T74" fmla="*/ 154 w 266"/>
                <a:gd name="T75" fmla="*/ 756 h 784"/>
                <a:gd name="T76" fmla="*/ 168 w 266"/>
                <a:gd name="T77" fmla="*/ 728 h 784"/>
                <a:gd name="T78" fmla="*/ 182 w 266"/>
                <a:gd name="T79" fmla="*/ 714 h 784"/>
                <a:gd name="T80" fmla="*/ 196 w 266"/>
                <a:gd name="T81" fmla="*/ 672 h 784"/>
                <a:gd name="T82" fmla="*/ 210 w 266"/>
                <a:gd name="T83" fmla="*/ 644 h 784"/>
                <a:gd name="T84" fmla="*/ 224 w 266"/>
                <a:gd name="T85" fmla="*/ 602 h 784"/>
                <a:gd name="T86" fmla="*/ 238 w 266"/>
                <a:gd name="T87" fmla="*/ 560 h 784"/>
                <a:gd name="T88" fmla="*/ 252 w 266"/>
                <a:gd name="T89" fmla="*/ 518 h 784"/>
                <a:gd name="T90" fmla="*/ 252 w 266"/>
                <a:gd name="T91" fmla="*/ 462 h 784"/>
                <a:gd name="T92" fmla="*/ 266 w 266"/>
                <a:gd name="T93" fmla="*/ 420 h 784"/>
                <a:gd name="T94" fmla="*/ 266 w 266"/>
                <a:gd name="T95" fmla="*/ 364 h 784"/>
                <a:gd name="T96" fmla="*/ 266 w 266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784"/>
                <a:gd name="T149" fmla="*/ 266 w 266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784">
                  <a:moveTo>
                    <a:pt x="266" y="294"/>
                  </a:moveTo>
                  <a:lnTo>
                    <a:pt x="266" y="252"/>
                  </a:lnTo>
                  <a:lnTo>
                    <a:pt x="266" y="210"/>
                  </a:lnTo>
                  <a:lnTo>
                    <a:pt x="252" y="168"/>
                  </a:lnTo>
                  <a:lnTo>
                    <a:pt x="252" y="126"/>
                  </a:lnTo>
                  <a:lnTo>
                    <a:pt x="238" y="98"/>
                  </a:lnTo>
                  <a:lnTo>
                    <a:pt x="238" y="56"/>
                  </a:lnTo>
                  <a:lnTo>
                    <a:pt x="224" y="42"/>
                  </a:lnTo>
                  <a:lnTo>
                    <a:pt x="210" y="14"/>
                  </a:lnTo>
                  <a:lnTo>
                    <a:pt x="196" y="14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40" y="14"/>
                  </a:lnTo>
                  <a:lnTo>
                    <a:pt x="126" y="28"/>
                  </a:lnTo>
                  <a:lnTo>
                    <a:pt x="112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28" y="266"/>
                  </a:lnTo>
                  <a:lnTo>
                    <a:pt x="14" y="322"/>
                  </a:lnTo>
                  <a:lnTo>
                    <a:pt x="14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42" y="728"/>
                  </a:lnTo>
                  <a:lnTo>
                    <a:pt x="56" y="742"/>
                  </a:lnTo>
                  <a:lnTo>
                    <a:pt x="70" y="770"/>
                  </a:lnTo>
                  <a:lnTo>
                    <a:pt x="84" y="770"/>
                  </a:lnTo>
                  <a:lnTo>
                    <a:pt x="98" y="784"/>
                  </a:lnTo>
                  <a:lnTo>
                    <a:pt x="112" y="784"/>
                  </a:lnTo>
                  <a:lnTo>
                    <a:pt x="140" y="770"/>
                  </a:lnTo>
                  <a:lnTo>
                    <a:pt x="154" y="756"/>
                  </a:lnTo>
                  <a:lnTo>
                    <a:pt x="168" y="728"/>
                  </a:lnTo>
                  <a:lnTo>
                    <a:pt x="182" y="714"/>
                  </a:lnTo>
                  <a:lnTo>
                    <a:pt x="196" y="672"/>
                  </a:lnTo>
                  <a:lnTo>
                    <a:pt x="210" y="644"/>
                  </a:lnTo>
                  <a:lnTo>
                    <a:pt x="224" y="602"/>
                  </a:lnTo>
                  <a:lnTo>
                    <a:pt x="238" y="560"/>
                  </a:lnTo>
                  <a:lnTo>
                    <a:pt x="252" y="518"/>
                  </a:lnTo>
                  <a:lnTo>
                    <a:pt x="252" y="462"/>
                  </a:lnTo>
                  <a:lnTo>
                    <a:pt x="266" y="420"/>
                  </a:lnTo>
                  <a:lnTo>
                    <a:pt x="266" y="364"/>
                  </a:lnTo>
                  <a:lnTo>
                    <a:pt x="266" y="294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5" name="Line 30"/>
            <p:cNvSpPr>
              <a:spLocks noChangeShapeType="1"/>
            </p:cNvSpPr>
            <p:nvPr/>
          </p:nvSpPr>
          <p:spPr bwMode="auto">
            <a:xfrm>
              <a:off x="1246" y="1761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6" name="Line 31"/>
            <p:cNvSpPr>
              <a:spLocks noChangeShapeType="1"/>
            </p:cNvSpPr>
            <p:nvPr/>
          </p:nvSpPr>
          <p:spPr bwMode="auto">
            <a:xfrm>
              <a:off x="1189" y="2545"/>
              <a:ext cx="141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7" name="Freeform 32"/>
            <p:cNvSpPr>
              <a:spLocks/>
            </p:cNvSpPr>
            <p:nvPr/>
          </p:nvSpPr>
          <p:spPr bwMode="auto">
            <a:xfrm>
              <a:off x="1358" y="1761"/>
              <a:ext cx="575" cy="14"/>
            </a:xfrm>
            <a:custGeom>
              <a:avLst/>
              <a:gdLst>
                <a:gd name="T0" fmla="*/ 28 w 575"/>
                <a:gd name="T1" fmla="*/ 0 h 14"/>
                <a:gd name="T2" fmla="*/ 0 w 575"/>
                <a:gd name="T3" fmla="*/ 14 h 14"/>
                <a:gd name="T4" fmla="*/ 547 w 575"/>
                <a:gd name="T5" fmla="*/ 14 h 14"/>
                <a:gd name="T6" fmla="*/ 575 w 575"/>
                <a:gd name="T7" fmla="*/ 0 h 14"/>
                <a:gd name="T8" fmla="*/ 28 w 57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14"/>
                <a:gd name="T17" fmla="*/ 575 w 57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14">
                  <a:moveTo>
                    <a:pt x="28" y="0"/>
                  </a:moveTo>
                  <a:lnTo>
                    <a:pt x="0" y="14"/>
                  </a:lnTo>
                  <a:lnTo>
                    <a:pt x="547" y="14"/>
                  </a:lnTo>
                  <a:lnTo>
                    <a:pt x="57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C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8" name="Freeform 33"/>
            <p:cNvSpPr>
              <a:spLocks/>
            </p:cNvSpPr>
            <p:nvPr/>
          </p:nvSpPr>
          <p:spPr bwMode="auto">
            <a:xfrm>
              <a:off x="1344" y="1775"/>
              <a:ext cx="561" cy="14"/>
            </a:xfrm>
            <a:custGeom>
              <a:avLst/>
              <a:gdLst>
                <a:gd name="T0" fmla="*/ 14 w 561"/>
                <a:gd name="T1" fmla="*/ 0 h 14"/>
                <a:gd name="T2" fmla="*/ 0 w 561"/>
                <a:gd name="T3" fmla="*/ 14 h 14"/>
                <a:gd name="T4" fmla="*/ 547 w 561"/>
                <a:gd name="T5" fmla="*/ 14 h 14"/>
                <a:gd name="T6" fmla="*/ 561 w 561"/>
                <a:gd name="T7" fmla="*/ 0 h 14"/>
                <a:gd name="T8" fmla="*/ 14 w 56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14"/>
                <a:gd name="T17" fmla="*/ 561 w 56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14">
                  <a:moveTo>
                    <a:pt x="14" y="0"/>
                  </a:moveTo>
                  <a:lnTo>
                    <a:pt x="0" y="14"/>
                  </a:lnTo>
                  <a:lnTo>
                    <a:pt x="547" y="14"/>
                  </a:lnTo>
                  <a:lnTo>
                    <a:pt x="56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18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89" name="Freeform 34"/>
            <p:cNvSpPr>
              <a:spLocks/>
            </p:cNvSpPr>
            <p:nvPr/>
          </p:nvSpPr>
          <p:spPr bwMode="auto">
            <a:xfrm>
              <a:off x="1330" y="1789"/>
              <a:ext cx="561" cy="28"/>
            </a:xfrm>
            <a:custGeom>
              <a:avLst/>
              <a:gdLst>
                <a:gd name="T0" fmla="*/ 14 w 561"/>
                <a:gd name="T1" fmla="*/ 0 h 28"/>
                <a:gd name="T2" fmla="*/ 0 w 561"/>
                <a:gd name="T3" fmla="*/ 28 h 28"/>
                <a:gd name="T4" fmla="*/ 547 w 561"/>
                <a:gd name="T5" fmla="*/ 28 h 28"/>
                <a:gd name="T6" fmla="*/ 561 w 561"/>
                <a:gd name="T7" fmla="*/ 0 h 28"/>
                <a:gd name="T8" fmla="*/ 14 w 56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28"/>
                <a:gd name="T17" fmla="*/ 561 w 56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28">
                  <a:moveTo>
                    <a:pt x="14" y="0"/>
                  </a:moveTo>
                  <a:lnTo>
                    <a:pt x="0" y="28"/>
                  </a:lnTo>
                  <a:lnTo>
                    <a:pt x="547" y="28"/>
                  </a:lnTo>
                  <a:lnTo>
                    <a:pt x="56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78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0" name="Freeform 35"/>
            <p:cNvSpPr>
              <a:spLocks/>
            </p:cNvSpPr>
            <p:nvPr/>
          </p:nvSpPr>
          <p:spPr bwMode="auto">
            <a:xfrm>
              <a:off x="1302" y="1817"/>
              <a:ext cx="575" cy="14"/>
            </a:xfrm>
            <a:custGeom>
              <a:avLst/>
              <a:gdLst>
                <a:gd name="T0" fmla="*/ 28 w 575"/>
                <a:gd name="T1" fmla="*/ 0 h 14"/>
                <a:gd name="T2" fmla="*/ 0 w 575"/>
                <a:gd name="T3" fmla="*/ 14 h 14"/>
                <a:gd name="T4" fmla="*/ 561 w 575"/>
                <a:gd name="T5" fmla="*/ 14 h 14"/>
                <a:gd name="T6" fmla="*/ 575 w 575"/>
                <a:gd name="T7" fmla="*/ 0 h 14"/>
                <a:gd name="T8" fmla="*/ 28 w 57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14"/>
                <a:gd name="T17" fmla="*/ 575 w 57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14">
                  <a:moveTo>
                    <a:pt x="28" y="0"/>
                  </a:moveTo>
                  <a:lnTo>
                    <a:pt x="0" y="14"/>
                  </a:lnTo>
                  <a:lnTo>
                    <a:pt x="561" y="14"/>
                  </a:lnTo>
                  <a:lnTo>
                    <a:pt x="57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C8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1" name="Freeform 36"/>
            <p:cNvSpPr>
              <a:spLocks/>
            </p:cNvSpPr>
            <p:nvPr/>
          </p:nvSpPr>
          <p:spPr bwMode="auto">
            <a:xfrm>
              <a:off x="1288" y="1831"/>
              <a:ext cx="575" cy="42"/>
            </a:xfrm>
            <a:custGeom>
              <a:avLst/>
              <a:gdLst>
                <a:gd name="T0" fmla="*/ 14 w 575"/>
                <a:gd name="T1" fmla="*/ 0 h 42"/>
                <a:gd name="T2" fmla="*/ 0 w 575"/>
                <a:gd name="T3" fmla="*/ 42 h 42"/>
                <a:gd name="T4" fmla="*/ 561 w 575"/>
                <a:gd name="T5" fmla="*/ 42 h 42"/>
                <a:gd name="T6" fmla="*/ 575 w 575"/>
                <a:gd name="T7" fmla="*/ 0 h 42"/>
                <a:gd name="T8" fmla="*/ 14 w 57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2"/>
                <a:gd name="T17" fmla="*/ 575 w 57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2">
                  <a:moveTo>
                    <a:pt x="14" y="0"/>
                  </a:moveTo>
                  <a:lnTo>
                    <a:pt x="0" y="42"/>
                  </a:lnTo>
                  <a:lnTo>
                    <a:pt x="561" y="42"/>
                  </a:lnTo>
                  <a:lnTo>
                    <a:pt x="57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19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2" name="Freeform 37"/>
            <p:cNvSpPr>
              <a:spLocks/>
            </p:cNvSpPr>
            <p:nvPr/>
          </p:nvSpPr>
          <p:spPr bwMode="auto">
            <a:xfrm>
              <a:off x="1274" y="1873"/>
              <a:ext cx="575" cy="28"/>
            </a:xfrm>
            <a:custGeom>
              <a:avLst/>
              <a:gdLst>
                <a:gd name="T0" fmla="*/ 14 w 575"/>
                <a:gd name="T1" fmla="*/ 0 h 28"/>
                <a:gd name="T2" fmla="*/ 0 w 575"/>
                <a:gd name="T3" fmla="*/ 28 h 28"/>
                <a:gd name="T4" fmla="*/ 561 w 575"/>
                <a:gd name="T5" fmla="*/ 28 h 28"/>
                <a:gd name="T6" fmla="*/ 575 w 575"/>
                <a:gd name="T7" fmla="*/ 0 h 28"/>
                <a:gd name="T8" fmla="*/ 14 w 57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28"/>
                <a:gd name="T17" fmla="*/ 575 w 57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28">
                  <a:moveTo>
                    <a:pt x="14" y="0"/>
                  </a:moveTo>
                  <a:lnTo>
                    <a:pt x="0" y="28"/>
                  </a:lnTo>
                  <a:lnTo>
                    <a:pt x="561" y="28"/>
                  </a:lnTo>
                  <a:lnTo>
                    <a:pt x="57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9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3" name="Freeform 38"/>
            <p:cNvSpPr>
              <a:spLocks/>
            </p:cNvSpPr>
            <p:nvPr/>
          </p:nvSpPr>
          <p:spPr bwMode="auto">
            <a:xfrm>
              <a:off x="1260" y="1901"/>
              <a:ext cx="575" cy="42"/>
            </a:xfrm>
            <a:custGeom>
              <a:avLst/>
              <a:gdLst>
                <a:gd name="T0" fmla="*/ 14 w 575"/>
                <a:gd name="T1" fmla="*/ 0 h 42"/>
                <a:gd name="T2" fmla="*/ 0 w 575"/>
                <a:gd name="T3" fmla="*/ 42 h 42"/>
                <a:gd name="T4" fmla="*/ 561 w 575"/>
                <a:gd name="T5" fmla="*/ 42 h 42"/>
                <a:gd name="T6" fmla="*/ 575 w 575"/>
                <a:gd name="T7" fmla="*/ 0 h 42"/>
                <a:gd name="T8" fmla="*/ 14 w 57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2"/>
                <a:gd name="T17" fmla="*/ 575 w 57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2">
                  <a:moveTo>
                    <a:pt x="14" y="0"/>
                  </a:moveTo>
                  <a:lnTo>
                    <a:pt x="0" y="42"/>
                  </a:lnTo>
                  <a:lnTo>
                    <a:pt x="561" y="42"/>
                  </a:lnTo>
                  <a:lnTo>
                    <a:pt x="57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4" name="Freeform 39"/>
            <p:cNvSpPr>
              <a:spLocks/>
            </p:cNvSpPr>
            <p:nvPr/>
          </p:nvSpPr>
          <p:spPr bwMode="auto">
            <a:xfrm>
              <a:off x="1246" y="1943"/>
              <a:ext cx="575" cy="42"/>
            </a:xfrm>
            <a:custGeom>
              <a:avLst/>
              <a:gdLst>
                <a:gd name="T0" fmla="*/ 14 w 575"/>
                <a:gd name="T1" fmla="*/ 0 h 42"/>
                <a:gd name="T2" fmla="*/ 0 w 575"/>
                <a:gd name="T3" fmla="*/ 42 h 42"/>
                <a:gd name="T4" fmla="*/ 561 w 575"/>
                <a:gd name="T5" fmla="*/ 42 h 42"/>
                <a:gd name="T6" fmla="*/ 575 w 575"/>
                <a:gd name="T7" fmla="*/ 0 h 42"/>
                <a:gd name="T8" fmla="*/ 14 w 57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2"/>
                <a:gd name="T17" fmla="*/ 575 w 57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2">
                  <a:moveTo>
                    <a:pt x="14" y="0"/>
                  </a:moveTo>
                  <a:lnTo>
                    <a:pt x="0" y="42"/>
                  </a:lnTo>
                  <a:lnTo>
                    <a:pt x="561" y="42"/>
                  </a:lnTo>
                  <a:lnTo>
                    <a:pt x="57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5" name="Freeform 40"/>
            <p:cNvSpPr>
              <a:spLocks/>
            </p:cNvSpPr>
            <p:nvPr/>
          </p:nvSpPr>
          <p:spPr bwMode="auto">
            <a:xfrm>
              <a:off x="1246" y="1985"/>
              <a:ext cx="561" cy="42"/>
            </a:xfrm>
            <a:custGeom>
              <a:avLst/>
              <a:gdLst>
                <a:gd name="T0" fmla="*/ 0 w 561"/>
                <a:gd name="T1" fmla="*/ 0 h 42"/>
                <a:gd name="T2" fmla="*/ 0 w 561"/>
                <a:gd name="T3" fmla="*/ 42 h 42"/>
                <a:gd name="T4" fmla="*/ 547 w 561"/>
                <a:gd name="T5" fmla="*/ 42 h 42"/>
                <a:gd name="T6" fmla="*/ 561 w 561"/>
                <a:gd name="T7" fmla="*/ 0 h 42"/>
                <a:gd name="T8" fmla="*/ 0 w 56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42"/>
                <a:gd name="T17" fmla="*/ 561 w 56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42">
                  <a:moveTo>
                    <a:pt x="0" y="0"/>
                  </a:moveTo>
                  <a:lnTo>
                    <a:pt x="0" y="42"/>
                  </a:lnTo>
                  <a:lnTo>
                    <a:pt x="547" y="42"/>
                  </a:lnTo>
                  <a:lnTo>
                    <a:pt x="5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6" name="Freeform 41"/>
            <p:cNvSpPr>
              <a:spLocks/>
            </p:cNvSpPr>
            <p:nvPr/>
          </p:nvSpPr>
          <p:spPr bwMode="auto">
            <a:xfrm>
              <a:off x="1232" y="2027"/>
              <a:ext cx="561" cy="56"/>
            </a:xfrm>
            <a:custGeom>
              <a:avLst/>
              <a:gdLst>
                <a:gd name="T0" fmla="*/ 14 w 561"/>
                <a:gd name="T1" fmla="*/ 0 h 56"/>
                <a:gd name="T2" fmla="*/ 0 w 561"/>
                <a:gd name="T3" fmla="*/ 56 h 56"/>
                <a:gd name="T4" fmla="*/ 561 w 561"/>
                <a:gd name="T5" fmla="*/ 56 h 56"/>
                <a:gd name="T6" fmla="*/ 561 w 561"/>
                <a:gd name="T7" fmla="*/ 0 h 56"/>
                <a:gd name="T8" fmla="*/ 14 w 5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56"/>
                <a:gd name="T17" fmla="*/ 561 w 5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56">
                  <a:moveTo>
                    <a:pt x="14" y="0"/>
                  </a:moveTo>
                  <a:lnTo>
                    <a:pt x="0" y="56"/>
                  </a:lnTo>
                  <a:lnTo>
                    <a:pt x="561" y="56"/>
                  </a:lnTo>
                  <a:lnTo>
                    <a:pt x="56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19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7" name="Freeform 42"/>
            <p:cNvSpPr>
              <a:spLocks/>
            </p:cNvSpPr>
            <p:nvPr/>
          </p:nvSpPr>
          <p:spPr bwMode="auto">
            <a:xfrm>
              <a:off x="1232" y="2083"/>
              <a:ext cx="561" cy="42"/>
            </a:xfrm>
            <a:custGeom>
              <a:avLst/>
              <a:gdLst>
                <a:gd name="T0" fmla="*/ 0 w 561"/>
                <a:gd name="T1" fmla="*/ 0 h 42"/>
                <a:gd name="T2" fmla="*/ 0 w 561"/>
                <a:gd name="T3" fmla="*/ 42 h 42"/>
                <a:gd name="T4" fmla="*/ 547 w 561"/>
                <a:gd name="T5" fmla="*/ 42 h 42"/>
                <a:gd name="T6" fmla="*/ 561 w 561"/>
                <a:gd name="T7" fmla="*/ 0 h 42"/>
                <a:gd name="T8" fmla="*/ 0 w 56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42"/>
                <a:gd name="T17" fmla="*/ 561 w 56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42">
                  <a:moveTo>
                    <a:pt x="0" y="0"/>
                  </a:moveTo>
                  <a:lnTo>
                    <a:pt x="0" y="42"/>
                  </a:lnTo>
                  <a:lnTo>
                    <a:pt x="547" y="42"/>
                  </a:lnTo>
                  <a:lnTo>
                    <a:pt x="5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8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8" name="Freeform 43"/>
            <p:cNvSpPr>
              <a:spLocks/>
            </p:cNvSpPr>
            <p:nvPr/>
          </p:nvSpPr>
          <p:spPr bwMode="auto">
            <a:xfrm>
              <a:off x="1218" y="2125"/>
              <a:ext cx="561" cy="56"/>
            </a:xfrm>
            <a:custGeom>
              <a:avLst/>
              <a:gdLst>
                <a:gd name="T0" fmla="*/ 14 w 561"/>
                <a:gd name="T1" fmla="*/ 0 h 56"/>
                <a:gd name="T2" fmla="*/ 0 w 561"/>
                <a:gd name="T3" fmla="*/ 56 h 56"/>
                <a:gd name="T4" fmla="*/ 561 w 561"/>
                <a:gd name="T5" fmla="*/ 56 h 56"/>
                <a:gd name="T6" fmla="*/ 561 w 561"/>
                <a:gd name="T7" fmla="*/ 0 h 56"/>
                <a:gd name="T8" fmla="*/ 14 w 5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56"/>
                <a:gd name="T17" fmla="*/ 561 w 5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56">
                  <a:moveTo>
                    <a:pt x="14" y="0"/>
                  </a:moveTo>
                  <a:lnTo>
                    <a:pt x="0" y="56"/>
                  </a:lnTo>
                  <a:lnTo>
                    <a:pt x="561" y="56"/>
                  </a:lnTo>
                  <a:lnTo>
                    <a:pt x="56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78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9" name="Rectangle 44"/>
            <p:cNvSpPr>
              <a:spLocks noChangeArrowheads="1"/>
            </p:cNvSpPr>
            <p:nvPr/>
          </p:nvSpPr>
          <p:spPr bwMode="auto">
            <a:xfrm>
              <a:off x="1218" y="2181"/>
              <a:ext cx="561" cy="70"/>
            </a:xfrm>
            <a:prstGeom prst="rect">
              <a:avLst/>
            </a:prstGeom>
            <a:solidFill>
              <a:srgbClr val="B18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0" name="Rectangle 45"/>
            <p:cNvSpPr>
              <a:spLocks noChangeArrowheads="1"/>
            </p:cNvSpPr>
            <p:nvPr/>
          </p:nvSpPr>
          <p:spPr bwMode="auto">
            <a:xfrm>
              <a:off x="1218" y="2251"/>
              <a:ext cx="561" cy="42"/>
            </a:xfrm>
            <a:prstGeom prst="rect">
              <a:avLst/>
            </a:prstGeom>
            <a:solidFill>
              <a:srgbClr val="AC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1" name="Rectangle 46"/>
            <p:cNvSpPr>
              <a:spLocks noChangeArrowheads="1"/>
            </p:cNvSpPr>
            <p:nvPr/>
          </p:nvSpPr>
          <p:spPr bwMode="auto">
            <a:xfrm>
              <a:off x="1218" y="2293"/>
              <a:ext cx="561" cy="42"/>
            </a:xfrm>
            <a:prstGeom prst="rect">
              <a:avLst/>
            </a:prstGeom>
            <a:solidFill>
              <a:srgbClr val="A67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2" name="Freeform 47"/>
            <p:cNvSpPr>
              <a:spLocks/>
            </p:cNvSpPr>
            <p:nvPr/>
          </p:nvSpPr>
          <p:spPr bwMode="auto">
            <a:xfrm>
              <a:off x="1218" y="2335"/>
              <a:ext cx="575" cy="42"/>
            </a:xfrm>
            <a:custGeom>
              <a:avLst/>
              <a:gdLst>
                <a:gd name="T0" fmla="*/ 0 w 575"/>
                <a:gd name="T1" fmla="*/ 0 h 42"/>
                <a:gd name="T2" fmla="*/ 14 w 575"/>
                <a:gd name="T3" fmla="*/ 42 h 42"/>
                <a:gd name="T4" fmla="*/ 575 w 575"/>
                <a:gd name="T5" fmla="*/ 42 h 42"/>
                <a:gd name="T6" fmla="*/ 561 w 575"/>
                <a:gd name="T7" fmla="*/ 0 h 42"/>
                <a:gd name="T8" fmla="*/ 0 w 57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2"/>
                <a:gd name="T17" fmla="*/ 575 w 57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2">
                  <a:moveTo>
                    <a:pt x="0" y="0"/>
                  </a:moveTo>
                  <a:lnTo>
                    <a:pt x="14" y="42"/>
                  </a:lnTo>
                  <a:lnTo>
                    <a:pt x="575" y="42"/>
                  </a:lnTo>
                  <a:lnTo>
                    <a:pt x="5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7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3" name="Rectangle 48"/>
            <p:cNvSpPr>
              <a:spLocks noChangeArrowheads="1"/>
            </p:cNvSpPr>
            <p:nvPr/>
          </p:nvSpPr>
          <p:spPr bwMode="auto">
            <a:xfrm>
              <a:off x="1232" y="2377"/>
              <a:ext cx="561" cy="42"/>
            </a:xfrm>
            <a:prstGeom prst="rect">
              <a:avLst/>
            </a:prstGeom>
            <a:solidFill>
              <a:srgbClr val="9C7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4" name="Freeform 49"/>
            <p:cNvSpPr>
              <a:spLocks/>
            </p:cNvSpPr>
            <p:nvPr/>
          </p:nvSpPr>
          <p:spPr bwMode="auto">
            <a:xfrm>
              <a:off x="1232" y="2419"/>
              <a:ext cx="575" cy="28"/>
            </a:xfrm>
            <a:custGeom>
              <a:avLst/>
              <a:gdLst>
                <a:gd name="T0" fmla="*/ 0 w 575"/>
                <a:gd name="T1" fmla="*/ 0 h 28"/>
                <a:gd name="T2" fmla="*/ 14 w 575"/>
                <a:gd name="T3" fmla="*/ 28 h 28"/>
                <a:gd name="T4" fmla="*/ 575 w 575"/>
                <a:gd name="T5" fmla="*/ 28 h 28"/>
                <a:gd name="T6" fmla="*/ 561 w 575"/>
                <a:gd name="T7" fmla="*/ 0 h 28"/>
                <a:gd name="T8" fmla="*/ 0 w 57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28"/>
                <a:gd name="T17" fmla="*/ 575 w 57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28">
                  <a:moveTo>
                    <a:pt x="0" y="0"/>
                  </a:moveTo>
                  <a:lnTo>
                    <a:pt x="14" y="28"/>
                  </a:lnTo>
                  <a:lnTo>
                    <a:pt x="575" y="28"/>
                  </a:lnTo>
                  <a:lnTo>
                    <a:pt x="5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5" name="Freeform 50"/>
            <p:cNvSpPr>
              <a:spLocks/>
            </p:cNvSpPr>
            <p:nvPr/>
          </p:nvSpPr>
          <p:spPr bwMode="auto">
            <a:xfrm>
              <a:off x="1246" y="2447"/>
              <a:ext cx="561" cy="42"/>
            </a:xfrm>
            <a:custGeom>
              <a:avLst/>
              <a:gdLst>
                <a:gd name="T0" fmla="*/ 0 w 561"/>
                <a:gd name="T1" fmla="*/ 0 h 42"/>
                <a:gd name="T2" fmla="*/ 14 w 561"/>
                <a:gd name="T3" fmla="*/ 42 h 42"/>
                <a:gd name="T4" fmla="*/ 561 w 561"/>
                <a:gd name="T5" fmla="*/ 42 h 42"/>
                <a:gd name="T6" fmla="*/ 561 w 561"/>
                <a:gd name="T7" fmla="*/ 0 h 42"/>
                <a:gd name="T8" fmla="*/ 0 w 56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42"/>
                <a:gd name="T17" fmla="*/ 561 w 56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42">
                  <a:moveTo>
                    <a:pt x="0" y="0"/>
                  </a:moveTo>
                  <a:lnTo>
                    <a:pt x="14" y="42"/>
                  </a:lnTo>
                  <a:lnTo>
                    <a:pt x="561" y="42"/>
                  </a:lnTo>
                  <a:lnTo>
                    <a:pt x="5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6" name="Freeform 51"/>
            <p:cNvSpPr>
              <a:spLocks/>
            </p:cNvSpPr>
            <p:nvPr/>
          </p:nvSpPr>
          <p:spPr bwMode="auto">
            <a:xfrm>
              <a:off x="1260" y="2489"/>
              <a:ext cx="561" cy="14"/>
            </a:xfrm>
            <a:custGeom>
              <a:avLst/>
              <a:gdLst>
                <a:gd name="T0" fmla="*/ 0 w 561"/>
                <a:gd name="T1" fmla="*/ 0 h 14"/>
                <a:gd name="T2" fmla="*/ 14 w 561"/>
                <a:gd name="T3" fmla="*/ 14 h 14"/>
                <a:gd name="T4" fmla="*/ 561 w 561"/>
                <a:gd name="T5" fmla="*/ 14 h 14"/>
                <a:gd name="T6" fmla="*/ 547 w 561"/>
                <a:gd name="T7" fmla="*/ 0 h 14"/>
                <a:gd name="T8" fmla="*/ 0 w 56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14"/>
                <a:gd name="T17" fmla="*/ 561 w 56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14">
                  <a:moveTo>
                    <a:pt x="0" y="0"/>
                  </a:moveTo>
                  <a:lnTo>
                    <a:pt x="14" y="14"/>
                  </a:lnTo>
                  <a:lnTo>
                    <a:pt x="561" y="14"/>
                  </a:lnTo>
                  <a:lnTo>
                    <a:pt x="5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6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7" name="Freeform 52"/>
            <p:cNvSpPr>
              <a:spLocks/>
            </p:cNvSpPr>
            <p:nvPr/>
          </p:nvSpPr>
          <p:spPr bwMode="auto">
            <a:xfrm>
              <a:off x="1274" y="2503"/>
              <a:ext cx="561" cy="28"/>
            </a:xfrm>
            <a:custGeom>
              <a:avLst/>
              <a:gdLst>
                <a:gd name="T0" fmla="*/ 0 w 561"/>
                <a:gd name="T1" fmla="*/ 0 h 28"/>
                <a:gd name="T2" fmla="*/ 14 w 561"/>
                <a:gd name="T3" fmla="*/ 28 h 28"/>
                <a:gd name="T4" fmla="*/ 561 w 561"/>
                <a:gd name="T5" fmla="*/ 28 h 28"/>
                <a:gd name="T6" fmla="*/ 547 w 561"/>
                <a:gd name="T7" fmla="*/ 0 h 28"/>
                <a:gd name="T8" fmla="*/ 0 w 56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28"/>
                <a:gd name="T17" fmla="*/ 561 w 56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28">
                  <a:moveTo>
                    <a:pt x="0" y="0"/>
                  </a:moveTo>
                  <a:lnTo>
                    <a:pt x="14" y="28"/>
                  </a:lnTo>
                  <a:lnTo>
                    <a:pt x="561" y="28"/>
                  </a:lnTo>
                  <a:lnTo>
                    <a:pt x="5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6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8" name="Freeform 53"/>
            <p:cNvSpPr>
              <a:spLocks/>
            </p:cNvSpPr>
            <p:nvPr/>
          </p:nvSpPr>
          <p:spPr bwMode="auto">
            <a:xfrm>
              <a:off x="1288" y="2531"/>
              <a:ext cx="561" cy="1"/>
            </a:xfrm>
            <a:custGeom>
              <a:avLst/>
              <a:gdLst>
                <a:gd name="T0" fmla="*/ 0 w 561"/>
                <a:gd name="T1" fmla="*/ 0 h 1"/>
                <a:gd name="T2" fmla="*/ 14 w 561"/>
                <a:gd name="T3" fmla="*/ 0 h 1"/>
                <a:gd name="T4" fmla="*/ 561 w 561"/>
                <a:gd name="T5" fmla="*/ 0 h 1"/>
                <a:gd name="T6" fmla="*/ 547 w 561"/>
                <a:gd name="T7" fmla="*/ 0 h 1"/>
                <a:gd name="T8" fmla="*/ 0 w 56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1"/>
                <a:gd name="T17" fmla="*/ 561 w 56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1">
                  <a:moveTo>
                    <a:pt x="0" y="0"/>
                  </a:moveTo>
                  <a:lnTo>
                    <a:pt x="14" y="0"/>
                  </a:lnTo>
                  <a:lnTo>
                    <a:pt x="561" y="0"/>
                  </a:lnTo>
                  <a:lnTo>
                    <a:pt x="5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6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09" name="Freeform 54"/>
            <p:cNvSpPr>
              <a:spLocks/>
            </p:cNvSpPr>
            <p:nvPr/>
          </p:nvSpPr>
          <p:spPr bwMode="auto">
            <a:xfrm>
              <a:off x="1302" y="2531"/>
              <a:ext cx="561" cy="14"/>
            </a:xfrm>
            <a:custGeom>
              <a:avLst/>
              <a:gdLst>
                <a:gd name="T0" fmla="*/ 0 w 561"/>
                <a:gd name="T1" fmla="*/ 0 h 14"/>
                <a:gd name="T2" fmla="*/ 14 w 561"/>
                <a:gd name="T3" fmla="*/ 14 h 14"/>
                <a:gd name="T4" fmla="*/ 561 w 561"/>
                <a:gd name="T5" fmla="*/ 14 h 14"/>
                <a:gd name="T6" fmla="*/ 547 w 561"/>
                <a:gd name="T7" fmla="*/ 0 h 14"/>
                <a:gd name="T8" fmla="*/ 0 w 56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14"/>
                <a:gd name="T17" fmla="*/ 561 w 56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14">
                  <a:moveTo>
                    <a:pt x="0" y="0"/>
                  </a:moveTo>
                  <a:lnTo>
                    <a:pt x="14" y="14"/>
                  </a:lnTo>
                  <a:lnTo>
                    <a:pt x="561" y="14"/>
                  </a:lnTo>
                  <a:lnTo>
                    <a:pt x="5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0" name="Freeform 55"/>
            <p:cNvSpPr>
              <a:spLocks/>
            </p:cNvSpPr>
            <p:nvPr/>
          </p:nvSpPr>
          <p:spPr bwMode="auto">
            <a:xfrm>
              <a:off x="1316" y="2545"/>
              <a:ext cx="561" cy="1"/>
            </a:xfrm>
            <a:custGeom>
              <a:avLst/>
              <a:gdLst>
                <a:gd name="T0" fmla="*/ 0 w 561"/>
                <a:gd name="T1" fmla="*/ 0 h 1"/>
                <a:gd name="T2" fmla="*/ 14 w 561"/>
                <a:gd name="T3" fmla="*/ 0 h 1"/>
                <a:gd name="T4" fmla="*/ 561 w 561"/>
                <a:gd name="T5" fmla="*/ 0 h 1"/>
                <a:gd name="T6" fmla="*/ 547 w 561"/>
                <a:gd name="T7" fmla="*/ 0 h 1"/>
                <a:gd name="T8" fmla="*/ 0 w 56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1"/>
                <a:gd name="T17" fmla="*/ 561 w 56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1">
                  <a:moveTo>
                    <a:pt x="0" y="0"/>
                  </a:moveTo>
                  <a:lnTo>
                    <a:pt x="14" y="0"/>
                  </a:lnTo>
                  <a:lnTo>
                    <a:pt x="561" y="0"/>
                  </a:lnTo>
                  <a:lnTo>
                    <a:pt x="5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1" name="Freeform 56"/>
            <p:cNvSpPr>
              <a:spLocks/>
            </p:cNvSpPr>
            <p:nvPr/>
          </p:nvSpPr>
          <p:spPr bwMode="auto">
            <a:xfrm>
              <a:off x="1779" y="1761"/>
              <a:ext cx="252" cy="784"/>
            </a:xfrm>
            <a:custGeom>
              <a:avLst/>
              <a:gdLst>
                <a:gd name="T0" fmla="*/ 252 w 252"/>
                <a:gd name="T1" fmla="*/ 294 h 784"/>
                <a:gd name="T2" fmla="*/ 252 w 252"/>
                <a:gd name="T3" fmla="*/ 252 h 784"/>
                <a:gd name="T4" fmla="*/ 252 w 252"/>
                <a:gd name="T5" fmla="*/ 210 h 784"/>
                <a:gd name="T6" fmla="*/ 238 w 252"/>
                <a:gd name="T7" fmla="*/ 168 h 784"/>
                <a:gd name="T8" fmla="*/ 238 w 252"/>
                <a:gd name="T9" fmla="*/ 126 h 784"/>
                <a:gd name="T10" fmla="*/ 224 w 252"/>
                <a:gd name="T11" fmla="*/ 98 h 784"/>
                <a:gd name="T12" fmla="*/ 224 w 252"/>
                <a:gd name="T13" fmla="*/ 56 h 784"/>
                <a:gd name="T14" fmla="*/ 210 w 252"/>
                <a:gd name="T15" fmla="*/ 42 h 784"/>
                <a:gd name="T16" fmla="*/ 196 w 252"/>
                <a:gd name="T17" fmla="*/ 14 h 784"/>
                <a:gd name="T18" fmla="*/ 182 w 252"/>
                <a:gd name="T19" fmla="*/ 14 h 784"/>
                <a:gd name="T20" fmla="*/ 168 w 252"/>
                <a:gd name="T21" fmla="*/ 0 h 784"/>
                <a:gd name="T22" fmla="*/ 154 w 252"/>
                <a:gd name="T23" fmla="*/ 0 h 784"/>
                <a:gd name="T24" fmla="*/ 126 w 252"/>
                <a:gd name="T25" fmla="*/ 14 h 784"/>
                <a:gd name="T26" fmla="*/ 112 w 252"/>
                <a:gd name="T27" fmla="*/ 28 h 784"/>
                <a:gd name="T28" fmla="*/ 98 w 252"/>
                <a:gd name="T29" fmla="*/ 56 h 784"/>
                <a:gd name="T30" fmla="*/ 84 w 252"/>
                <a:gd name="T31" fmla="*/ 70 h 784"/>
                <a:gd name="T32" fmla="*/ 70 w 252"/>
                <a:gd name="T33" fmla="*/ 112 h 784"/>
                <a:gd name="T34" fmla="*/ 56 w 252"/>
                <a:gd name="T35" fmla="*/ 140 h 784"/>
                <a:gd name="T36" fmla="*/ 42 w 252"/>
                <a:gd name="T37" fmla="*/ 182 h 784"/>
                <a:gd name="T38" fmla="*/ 28 w 252"/>
                <a:gd name="T39" fmla="*/ 224 h 784"/>
                <a:gd name="T40" fmla="*/ 14 w 252"/>
                <a:gd name="T41" fmla="*/ 266 h 784"/>
                <a:gd name="T42" fmla="*/ 14 w 252"/>
                <a:gd name="T43" fmla="*/ 322 h 784"/>
                <a:gd name="T44" fmla="*/ 0 w 252"/>
                <a:gd name="T45" fmla="*/ 364 h 784"/>
                <a:gd name="T46" fmla="*/ 0 w 252"/>
                <a:gd name="T47" fmla="*/ 420 h 784"/>
                <a:gd name="T48" fmla="*/ 0 w 252"/>
                <a:gd name="T49" fmla="*/ 490 h 784"/>
                <a:gd name="T50" fmla="*/ 0 w 252"/>
                <a:gd name="T51" fmla="*/ 532 h 784"/>
                <a:gd name="T52" fmla="*/ 0 w 252"/>
                <a:gd name="T53" fmla="*/ 574 h 784"/>
                <a:gd name="T54" fmla="*/ 14 w 252"/>
                <a:gd name="T55" fmla="*/ 616 h 784"/>
                <a:gd name="T56" fmla="*/ 14 w 252"/>
                <a:gd name="T57" fmla="*/ 658 h 784"/>
                <a:gd name="T58" fmla="*/ 28 w 252"/>
                <a:gd name="T59" fmla="*/ 686 h 784"/>
                <a:gd name="T60" fmla="*/ 28 w 252"/>
                <a:gd name="T61" fmla="*/ 728 h 784"/>
                <a:gd name="T62" fmla="*/ 42 w 252"/>
                <a:gd name="T63" fmla="*/ 742 h 784"/>
                <a:gd name="T64" fmla="*/ 56 w 252"/>
                <a:gd name="T65" fmla="*/ 770 h 784"/>
                <a:gd name="T66" fmla="*/ 70 w 252"/>
                <a:gd name="T67" fmla="*/ 770 h 784"/>
                <a:gd name="T68" fmla="*/ 84 w 252"/>
                <a:gd name="T69" fmla="*/ 784 h 784"/>
                <a:gd name="T70" fmla="*/ 98 w 252"/>
                <a:gd name="T71" fmla="*/ 784 h 784"/>
                <a:gd name="T72" fmla="*/ 126 w 252"/>
                <a:gd name="T73" fmla="*/ 770 h 784"/>
                <a:gd name="T74" fmla="*/ 140 w 252"/>
                <a:gd name="T75" fmla="*/ 756 h 784"/>
                <a:gd name="T76" fmla="*/ 154 w 252"/>
                <a:gd name="T77" fmla="*/ 728 h 784"/>
                <a:gd name="T78" fmla="*/ 168 w 252"/>
                <a:gd name="T79" fmla="*/ 714 h 784"/>
                <a:gd name="T80" fmla="*/ 182 w 252"/>
                <a:gd name="T81" fmla="*/ 672 h 784"/>
                <a:gd name="T82" fmla="*/ 196 w 252"/>
                <a:gd name="T83" fmla="*/ 644 h 784"/>
                <a:gd name="T84" fmla="*/ 210 w 252"/>
                <a:gd name="T85" fmla="*/ 602 h 784"/>
                <a:gd name="T86" fmla="*/ 224 w 252"/>
                <a:gd name="T87" fmla="*/ 560 h 784"/>
                <a:gd name="T88" fmla="*/ 238 w 252"/>
                <a:gd name="T89" fmla="*/ 518 h 784"/>
                <a:gd name="T90" fmla="*/ 238 w 252"/>
                <a:gd name="T91" fmla="*/ 462 h 784"/>
                <a:gd name="T92" fmla="*/ 252 w 252"/>
                <a:gd name="T93" fmla="*/ 420 h 784"/>
                <a:gd name="T94" fmla="*/ 252 w 252"/>
                <a:gd name="T95" fmla="*/ 364 h 784"/>
                <a:gd name="T96" fmla="*/ 252 w 252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784"/>
                <a:gd name="T149" fmla="*/ 252 w 252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784">
                  <a:moveTo>
                    <a:pt x="252" y="294"/>
                  </a:moveTo>
                  <a:lnTo>
                    <a:pt x="252" y="252"/>
                  </a:lnTo>
                  <a:lnTo>
                    <a:pt x="252" y="210"/>
                  </a:lnTo>
                  <a:lnTo>
                    <a:pt x="238" y="168"/>
                  </a:lnTo>
                  <a:lnTo>
                    <a:pt x="238" y="126"/>
                  </a:lnTo>
                  <a:lnTo>
                    <a:pt x="224" y="98"/>
                  </a:lnTo>
                  <a:lnTo>
                    <a:pt x="224" y="56"/>
                  </a:lnTo>
                  <a:lnTo>
                    <a:pt x="210" y="4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6" y="770"/>
                  </a:lnTo>
                  <a:lnTo>
                    <a:pt x="140" y="756"/>
                  </a:lnTo>
                  <a:lnTo>
                    <a:pt x="154" y="728"/>
                  </a:lnTo>
                  <a:lnTo>
                    <a:pt x="168" y="714"/>
                  </a:lnTo>
                  <a:lnTo>
                    <a:pt x="182" y="672"/>
                  </a:lnTo>
                  <a:lnTo>
                    <a:pt x="196" y="644"/>
                  </a:lnTo>
                  <a:lnTo>
                    <a:pt x="210" y="602"/>
                  </a:lnTo>
                  <a:lnTo>
                    <a:pt x="224" y="560"/>
                  </a:lnTo>
                  <a:lnTo>
                    <a:pt x="238" y="518"/>
                  </a:lnTo>
                  <a:lnTo>
                    <a:pt x="238" y="462"/>
                  </a:lnTo>
                  <a:lnTo>
                    <a:pt x="252" y="420"/>
                  </a:lnTo>
                  <a:lnTo>
                    <a:pt x="252" y="364"/>
                  </a:lnTo>
                  <a:lnTo>
                    <a:pt x="252" y="294"/>
                  </a:lnTo>
                  <a:close/>
                </a:path>
              </a:pathLst>
            </a:custGeom>
            <a:solidFill>
              <a:srgbClr val="66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2" name="Freeform 57"/>
            <p:cNvSpPr>
              <a:spLocks/>
            </p:cNvSpPr>
            <p:nvPr/>
          </p:nvSpPr>
          <p:spPr bwMode="auto">
            <a:xfrm>
              <a:off x="1218" y="1761"/>
              <a:ext cx="168" cy="784"/>
            </a:xfrm>
            <a:custGeom>
              <a:avLst/>
              <a:gdLst>
                <a:gd name="T0" fmla="*/ 168 w 168"/>
                <a:gd name="T1" fmla="*/ 0 h 784"/>
                <a:gd name="T2" fmla="*/ 140 w 168"/>
                <a:gd name="T3" fmla="*/ 14 h 784"/>
                <a:gd name="T4" fmla="*/ 126 w 168"/>
                <a:gd name="T5" fmla="*/ 28 h 784"/>
                <a:gd name="T6" fmla="*/ 112 w 168"/>
                <a:gd name="T7" fmla="*/ 56 h 784"/>
                <a:gd name="T8" fmla="*/ 84 w 168"/>
                <a:gd name="T9" fmla="*/ 70 h 784"/>
                <a:gd name="T10" fmla="*/ 70 w 168"/>
                <a:gd name="T11" fmla="*/ 112 h 784"/>
                <a:gd name="T12" fmla="*/ 56 w 168"/>
                <a:gd name="T13" fmla="*/ 140 h 784"/>
                <a:gd name="T14" fmla="*/ 42 w 168"/>
                <a:gd name="T15" fmla="*/ 182 h 784"/>
                <a:gd name="T16" fmla="*/ 28 w 168"/>
                <a:gd name="T17" fmla="*/ 224 h 784"/>
                <a:gd name="T18" fmla="*/ 28 w 168"/>
                <a:gd name="T19" fmla="*/ 266 h 784"/>
                <a:gd name="T20" fmla="*/ 14 w 168"/>
                <a:gd name="T21" fmla="*/ 322 h 784"/>
                <a:gd name="T22" fmla="*/ 14 w 168"/>
                <a:gd name="T23" fmla="*/ 364 h 784"/>
                <a:gd name="T24" fmla="*/ 0 w 168"/>
                <a:gd name="T25" fmla="*/ 420 h 784"/>
                <a:gd name="T26" fmla="*/ 0 w 168"/>
                <a:gd name="T27" fmla="*/ 490 h 784"/>
                <a:gd name="T28" fmla="*/ 0 w 168"/>
                <a:gd name="T29" fmla="*/ 532 h 784"/>
                <a:gd name="T30" fmla="*/ 0 w 168"/>
                <a:gd name="T31" fmla="*/ 574 h 784"/>
                <a:gd name="T32" fmla="*/ 14 w 168"/>
                <a:gd name="T33" fmla="*/ 616 h 784"/>
                <a:gd name="T34" fmla="*/ 14 w 168"/>
                <a:gd name="T35" fmla="*/ 658 h 784"/>
                <a:gd name="T36" fmla="*/ 28 w 168"/>
                <a:gd name="T37" fmla="*/ 686 h 784"/>
                <a:gd name="T38" fmla="*/ 42 w 168"/>
                <a:gd name="T39" fmla="*/ 728 h 784"/>
                <a:gd name="T40" fmla="*/ 56 w 168"/>
                <a:gd name="T41" fmla="*/ 742 h 784"/>
                <a:gd name="T42" fmla="*/ 70 w 168"/>
                <a:gd name="T43" fmla="*/ 770 h 784"/>
                <a:gd name="T44" fmla="*/ 84 w 168"/>
                <a:gd name="T45" fmla="*/ 770 h 784"/>
                <a:gd name="T46" fmla="*/ 98 w 168"/>
                <a:gd name="T47" fmla="*/ 784 h 784"/>
                <a:gd name="T48" fmla="*/ 112 w 168"/>
                <a:gd name="T49" fmla="*/ 784 h 7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784"/>
                <a:gd name="T77" fmla="*/ 168 w 168"/>
                <a:gd name="T78" fmla="*/ 784 h 7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784">
                  <a:moveTo>
                    <a:pt x="168" y="0"/>
                  </a:moveTo>
                  <a:lnTo>
                    <a:pt x="140" y="14"/>
                  </a:lnTo>
                  <a:lnTo>
                    <a:pt x="126" y="28"/>
                  </a:lnTo>
                  <a:lnTo>
                    <a:pt x="112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28" y="266"/>
                  </a:lnTo>
                  <a:lnTo>
                    <a:pt x="14" y="322"/>
                  </a:lnTo>
                  <a:lnTo>
                    <a:pt x="14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42" y="728"/>
                  </a:lnTo>
                  <a:lnTo>
                    <a:pt x="56" y="742"/>
                  </a:lnTo>
                  <a:lnTo>
                    <a:pt x="70" y="770"/>
                  </a:lnTo>
                  <a:lnTo>
                    <a:pt x="84" y="770"/>
                  </a:lnTo>
                  <a:lnTo>
                    <a:pt x="98" y="784"/>
                  </a:lnTo>
                  <a:lnTo>
                    <a:pt x="112" y="78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3" name="Freeform 58"/>
            <p:cNvSpPr>
              <a:spLocks/>
            </p:cNvSpPr>
            <p:nvPr/>
          </p:nvSpPr>
          <p:spPr bwMode="auto">
            <a:xfrm>
              <a:off x="1779" y="1761"/>
              <a:ext cx="252" cy="784"/>
            </a:xfrm>
            <a:custGeom>
              <a:avLst/>
              <a:gdLst>
                <a:gd name="T0" fmla="*/ 252 w 252"/>
                <a:gd name="T1" fmla="*/ 294 h 784"/>
                <a:gd name="T2" fmla="*/ 252 w 252"/>
                <a:gd name="T3" fmla="*/ 252 h 784"/>
                <a:gd name="T4" fmla="*/ 252 w 252"/>
                <a:gd name="T5" fmla="*/ 210 h 784"/>
                <a:gd name="T6" fmla="*/ 238 w 252"/>
                <a:gd name="T7" fmla="*/ 168 h 784"/>
                <a:gd name="T8" fmla="*/ 238 w 252"/>
                <a:gd name="T9" fmla="*/ 126 h 784"/>
                <a:gd name="T10" fmla="*/ 224 w 252"/>
                <a:gd name="T11" fmla="*/ 98 h 784"/>
                <a:gd name="T12" fmla="*/ 224 w 252"/>
                <a:gd name="T13" fmla="*/ 56 h 784"/>
                <a:gd name="T14" fmla="*/ 210 w 252"/>
                <a:gd name="T15" fmla="*/ 42 h 784"/>
                <a:gd name="T16" fmla="*/ 196 w 252"/>
                <a:gd name="T17" fmla="*/ 14 h 784"/>
                <a:gd name="T18" fmla="*/ 182 w 252"/>
                <a:gd name="T19" fmla="*/ 14 h 784"/>
                <a:gd name="T20" fmla="*/ 168 w 252"/>
                <a:gd name="T21" fmla="*/ 0 h 784"/>
                <a:gd name="T22" fmla="*/ 154 w 252"/>
                <a:gd name="T23" fmla="*/ 0 h 784"/>
                <a:gd name="T24" fmla="*/ 126 w 252"/>
                <a:gd name="T25" fmla="*/ 14 h 784"/>
                <a:gd name="T26" fmla="*/ 112 w 252"/>
                <a:gd name="T27" fmla="*/ 28 h 784"/>
                <a:gd name="T28" fmla="*/ 98 w 252"/>
                <a:gd name="T29" fmla="*/ 56 h 784"/>
                <a:gd name="T30" fmla="*/ 84 w 252"/>
                <a:gd name="T31" fmla="*/ 70 h 784"/>
                <a:gd name="T32" fmla="*/ 70 w 252"/>
                <a:gd name="T33" fmla="*/ 112 h 784"/>
                <a:gd name="T34" fmla="*/ 56 w 252"/>
                <a:gd name="T35" fmla="*/ 140 h 784"/>
                <a:gd name="T36" fmla="*/ 42 w 252"/>
                <a:gd name="T37" fmla="*/ 182 h 784"/>
                <a:gd name="T38" fmla="*/ 28 w 252"/>
                <a:gd name="T39" fmla="*/ 224 h 784"/>
                <a:gd name="T40" fmla="*/ 14 w 252"/>
                <a:gd name="T41" fmla="*/ 266 h 784"/>
                <a:gd name="T42" fmla="*/ 14 w 252"/>
                <a:gd name="T43" fmla="*/ 322 h 784"/>
                <a:gd name="T44" fmla="*/ 0 w 252"/>
                <a:gd name="T45" fmla="*/ 364 h 784"/>
                <a:gd name="T46" fmla="*/ 0 w 252"/>
                <a:gd name="T47" fmla="*/ 420 h 784"/>
                <a:gd name="T48" fmla="*/ 0 w 252"/>
                <a:gd name="T49" fmla="*/ 490 h 784"/>
                <a:gd name="T50" fmla="*/ 0 w 252"/>
                <a:gd name="T51" fmla="*/ 532 h 784"/>
                <a:gd name="T52" fmla="*/ 0 w 252"/>
                <a:gd name="T53" fmla="*/ 574 h 784"/>
                <a:gd name="T54" fmla="*/ 14 w 252"/>
                <a:gd name="T55" fmla="*/ 616 h 784"/>
                <a:gd name="T56" fmla="*/ 14 w 252"/>
                <a:gd name="T57" fmla="*/ 658 h 784"/>
                <a:gd name="T58" fmla="*/ 28 w 252"/>
                <a:gd name="T59" fmla="*/ 686 h 784"/>
                <a:gd name="T60" fmla="*/ 28 w 252"/>
                <a:gd name="T61" fmla="*/ 728 h 784"/>
                <a:gd name="T62" fmla="*/ 42 w 252"/>
                <a:gd name="T63" fmla="*/ 742 h 784"/>
                <a:gd name="T64" fmla="*/ 56 w 252"/>
                <a:gd name="T65" fmla="*/ 770 h 784"/>
                <a:gd name="T66" fmla="*/ 70 w 252"/>
                <a:gd name="T67" fmla="*/ 770 h 784"/>
                <a:gd name="T68" fmla="*/ 84 w 252"/>
                <a:gd name="T69" fmla="*/ 784 h 784"/>
                <a:gd name="T70" fmla="*/ 98 w 252"/>
                <a:gd name="T71" fmla="*/ 784 h 784"/>
                <a:gd name="T72" fmla="*/ 126 w 252"/>
                <a:gd name="T73" fmla="*/ 770 h 784"/>
                <a:gd name="T74" fmla="*/ 140 w 252"/>
                <a:gd name="T75" fmla="*/ 756 h 784"/>
                <a:gd name="T76" fmla="*/ 154 w 252"/>
                <a:gd name="T77" fmla="*/ 728 h 784"/>
                <a:gd name="T78" fmla="*/ 168 w 252"/>
                <a:gd name="T79" fmla="*/ 714 h 784"/>
                <a:gd name="T80" fmla="*/ 182 w 252"/>
                <a:gd name="T81" fmla="*/ 672 h 784"/>
                <a:gd name="T82" fmla="*/ 196 w 252"/>
                <a:gd name="T83" fmla="*/ 644 h 784"/>
                <a:gd name="T84" fmla="*/ 210 w 252"/>
                <a:gd name="T85" fmla="*/ 602 h 784"/>
                <a:gd name="T86" fmla="*/ 224 w 252"/>
                <a:gd name="T87" fmla="*/ 560 h 784"/>
                <a:gd name="T88" fmla="*/ 238 w 252"/>
                <a:gd name="T89" fmla="*/ 518 h 784"/>
                <a:gd name="T90" fmla="*/ 238 w 252"/>
                <a:gd name="T91" fmla="*/ 462 h 784"/>
                <a:gd name="T92" fmla="*/ 252 w 252"/>
                <a:gd name="T93" fmla="*/ 420 h 784"/>
                <a:gd name="T94" fmla="*/ 252 w 252"/>
                <a:gd name="T95" fmla="*/ 364 h 784"/>
                <a:gd name="T96" fmla="*/ 252 w 252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784"/>
                <a:gd name="T149" fmla="*/ 252 w 252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784">
                  <a:moveTo>
                    <a:pt x="252" y="294"/>
                  </a:moveTo>
                  <a:lnTo>
                    <a:pt x="252" y="252"/>
                  </a:lnTo>
                  <a:lnTo>
                    <a:pt x="252" y="210"/>
                  </a:lnTo>
                  <a:lnTo>
                    <a:pt x="238" y="168"/>
                  </a:lnTo>
                  <a:lnTo>
                    <a:pt x="238" y="126"/>
                  </a:lnTo>
                  <a:lnTo>
                    <a:pt x="224" y="98"/>
                  </a:lnTo>
                  <a:lnTo>
                    <a:pt x="224" y="56"/>
                  </a:lnTo>
                  <a:lnTo>
                    <a:pt x="210" y="4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6" y="770"/>
                  </a:lnTo>
                  <a:lnTo>
                    <a:pt x="140" y="756"/>
                  </a:lnTo>
                  <a:lnTo>
                    <a:pt x="154" y="728"/>
                  </a:lnTo>
                  <a:lnTo>
                    <a:pt x="168" y="714"/>
                  </a:lnTo>
                  <a:lnTo>
                    <a:pt x="182" y="672"/>
                  </a:lnTo>
                  <a:lnTo>
                    <a:pt x="196" y="644"/>
                  </a:lnTo>
                  <a:lnTo>
                    <a:pt x="210" y="602"/>
                  </a:lnTo>
                  <a:lnTo>
                    <a:pt x="224" y="560"/>
                  </a:lnTo>
                  <a:lnTo>
                    <a:pt x="238" y="518"/>
                  </a:lnTo>
                  <a:lnTo>
                    <a:pt x="238" y="462"/>
                  </a:lnTo>
                  <a:lnTo>
                    <a:pt x="252" y="420"/>
                  </a:lnTo>
                  <a:lnTo>
                    <a:pt x="252" y="364"/>
                  </a:lnTo>
                  <a:lnTo>
                    <a:pt x="252" y="294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4" name="Line 59"/>
            <p:cNvSpPr>
              <a:spLocks noChangeShapeType="1"/>
            </p:cNvSpPr>
            <p:nvPr/>
          </p:nvSpPr>
          <p:spPr bwMode="auto">
            <a:xfrm>
              <a:off x="1386" y="1761"/>
              <a:ext cx="54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5" name="Line 60"/>
            <p:cNvSpPr>
              <a:spLocks noChangeShapeType="1"/>
            </p:cNvSpPr>
            <p:nvPr/>
          </p:nvSpPr>
          <p:spPr bwMode="auto">
            <a:xfrm>
              <a:off x="1330" y="2545"/>
              <a:ext cx="54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6" name="Freeform 61"/>
            <p:cNvSpPr>
              <a:spLocks/>
            </p:cNvSpPr>
            <p:nvPr/>
          </p:nvSpPr>
          <p:spPr bwMode="auto">
            <a:xfrm>
              <a:off x="1905" y="1761"/>
              <a:ext cx="912" cy="14"/>
            </a:xfrm>
            <a:custGeom>
              <a:avLst/>
              <a:gdLst>
                <a:gd name="T0" fmla="*/ 28 w 912"/>
                <a:gd name="T1" fmla="*/ 0 h 14"/>
                <a:gd name="T2" fmla="*/ 0 w 912"/>
                <a:gd name="T3" fmla="*/ 14 h 14"/>
                <a:gd name="T4" fmla="*/ 884 w 912"/>
                <a:gd name="T5" fmla="*/ 14 h 14"/>
                <a:gd name="T6" fmla="*/ 912 w 912"/>
                <a:gd name="T7" fmla="*/ 0 h 14"/>
                <a:gd name="T8" fmla="*/ 28 w 9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14"/>
                <a:gd name="T17" fmla="*/ 912 w 9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14">
                  <a:moveTo>
                    <a:pt x="28" y="0"/>
                  </a:moveTo>
                  <a:lnTo>
                    <a:pt x="0" y="14"/>
                  </a:lnTo>
                  <a:lnTo>
                    <a:pt x="884" y="14"/>
                  </a:lnTo>
                  <a:lnTo>
                    <a:pt x="9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7" name="Freeform 62"/>
            <p:cNvSpPr>
              <a:spLocks/>
            </p:cNvSpPr>
            <p:nvPr/>
          </p:nvSpPr>
          <p:spPr bwMode="auto">
            <a:xfrm>
              <a:off x="1891" y="1775"/>
              <a:ext cx="898" cy="14"/>
            </a:xfrm>
            <a:custGeom>
              <a:avLst/>
              <a:gdLst>
                <a:gd name="T0" fmla="*/ 14 w 898"/>
                <a:gd name="T1" fmla="*/ 0 h 14"/>
                <a:gd name="T2" fmla="*/ 0 w 898"/>
                <a:gd name="T3" fmla="*/ 14 h 14"/>
                <a:gd name="T4" fmla="*/ 883 w 898"/>
                <a:gd name="T5" fmla="*/ 14 h 14"/>
                <a:gd name="T6" fmla="*/ 898 w 898"/>
                <a:gd name="T7" fmla="*/ 0 h 14"/>
                <a:gd name="T8" fmla="*/ 14 w 89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8"/>
                <a:gd name="T16" fmla="*/ 0 h 14"/>
                <a:gd name="T17" fmla="*/ 898 w 89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8" h="14">
                  <a:moveTo>
                    <a:pt x="14" y="0"/>
                  </a:moveTo>
                  <a:lnTo>
                    <a:pt x="0" y="14"/>
                  </a:lnTo>
                  <a:lnTo>
                    <a:pt x="883" y="14"/>
                  </a:lnTo>
                  <a:lnTo>
                    <a:pt x="89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8" name="Freeform 63"/>
            <p:cNvSpPr>
              <a:spLocks/>
            </p:cNvSpPr>
            <p:nvPr/>
          </p:nvSpPr>
          <p:spPr bwMode="auto">
            <a:xfrm>
              <a:off x="1877" y="1789"/>
              <a:ext cx="897" cy="28"/>
            </a:xfrm>
            <a:custGeom>
              <a:avLst/>
              <a:gdLst>
                <a:gd name="T0" fmla="*/ 14 w 897"/>
                <a:gd name="T1" fmla="*/ 0 h 28"/>
                <a:gd name="T2" fmla="*/ 0 w 897"/>
                <a:gd name="T3" fmla="*/ 28 h 28"/>
                <a:gd name="T4" fmla="*/ 883 w 897"/>
                <a:gd name="T5" fmla="*/ 28 h 28"/>
                <a:gd name="T6" fmla="*/ 897 w 897"/>
                <a:gd name="T7" fmla="*/ 0 h 28"/>
                <a:gd name="T8" fmla="*/ 14 w 8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28"/>
                <a:gd name="T17" fmla="*/ 897 w 8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28">
                  <a:moveTo>
                    <a:pt x="14" y="0"/>
                  </a:moveTo>
                  <a:lnTo>
                    <a:pt x="0" y="28"/>
                  </a:lnTo>
                  <a:lnTo>
                    <a:pt x="883" y="28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19" name="Freeform 64"/>
            <p:cNvSpPr>
              <a:spLocks/>
            </p:cNvSpPr>
            <p:nvPr/>
          </p:nvSpPr>
          <p:spPr bwMode="auto">
            <a:xfrm>
              <a:off x="1863" y="1817"/>
              <a:ext cx="897" cy="14"/>
            </a:xfrm>
            <a:custGeom>
              <a:avLst/>
              <a:gdLst>
                <a:gd name="T0" fmla="*/ 14 w 897"/>
                <a:gd name="T1" fmla="*/ 0 h 14"/>
                <a:gd name="T2" fmla="*/ 0 w 897"/>
                <a:gd name="T3" fmla="*/ 14 h 14"/>
                <a:gd name="T4" fmla="*/ 883 w 897"/>
                <a:gd name="T5" fmla="*/ 14 h 14"/>
                <a:gd name="T6" fmla="*/ 897 w 897"/>
                <a:gd name="T7" fmla="*/ 0 h 14"/>
                <a:gd name="T8" fmla="*/ 14 w 89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14"/>
                <a:gd name="T17" fmla="*/ 897 w 89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14">
                  <a:moveTo>
                    <a:pt x="14" y="0"/>
                  </a:moveTo>
                  <a:lnTo>
                    <a:pt x="0" y="14"/>
                  </a:lnTo>
                  <a:lnTo>
                    <a:pt x="883" y="14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0" name="Freeform 65"/>
            <p:cNvSpPr>
              <a:spLocks/>
            </p:cNvSpPr>
            <p:nvPr/>
          </p:nvSpPr>
          <p:spPr bwMode="auto">
            <a:xfrm>
              <a:off x="1849" y="1831"/>
              <a:ext cx="897" cy="42"/>
            </a:xfrm>
            <a:custGeom>
              <a:avLst/>
              <a:gdLst>
                <a:gd name="T0" fmla="*/ 14 w 897"/>
                <a:gd name="T1" fmla="*/ 0 h 42"/>
                <a:gd name="T2" fmla="*/ 0 w 897"/>
                <a:gd name="T3" fmla="*/ 42 h 42"/>
                <a:gd name="T4" fmla="*/ 883 w 897"/>
                <a:gd name="T5" fmla="*/ 42 h 42"/>
                <a:gd name="T6" fmla="*/ 897 w 897"/>
                <a:gd name="T7" fmla="*/ 0 h 42"/>
                <a:gd name="T8" fmla="*/ 14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14" y="0"/>
                  </a:moveTo>
                  <a:lnTo>
                    <a:pt x="0" y="42"/>
                  </a:lnTo>
                  <a:lnTo>
                    <a:pt x="883" y="42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1" name="Freeform 66"/>
            <p:cNvSpPr>
              <a:spLocks/>
            </p:cNvSpPr>
            <p:nvPr/>
          </p:nvSpPr>
          <p:spPr bwMode="auto">
            <a:xfrm>
              <a:off x="1835" y="1873"/>
              <a:ext cx="897" cy="28"/>
            </a:xfrm>
            <a:custGeom>
              <a:avLst/>
              <a:gdLst>
                <a:gd name="T0" fmla="*/ 14 w 897"/>
                <a:gd name="T1" fmla="*/ 0 h 28"/>
                <a:gd name="T2" fmla="*/ 0 w 897"/>
                <a:gd name="T3" fmla="*/ 28 h 28"/>
                <a:gd name="T4" fmla="*/ 883 w 897"/>
                <a:gd name="T5" fmla="*/ 28 h 28"/>
                <a:gd name="T6" fmla="*/ 897 w 897"/>
                <a:gd name="T7" fmla="*/ 0 h 28"/>
                <a:gd name="T8" fmla="*/ 14 w 8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28"/>
                <a:gd name="T17" fmla="*/ 897 w 8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28">
                  <a:moveTo>
                    <a:pt x="14" y="0"/>
                  </a:moveTo>
                  <a:lnTo>
                    <a:pt x="0" y="28"/>
                  </a:lnTo>
                  <a:lnTo>
                    <a:pt x="883" y="28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2" name="Freeform 67"/>
            <p:cNvSpPr>
              <a:spLocks/>
            </p:cNvSpPr>
            <p:nvPr/>
          </p:nvSpPr>
          <p:spPr bwMode="auto">
            <a:xfrm>
              <a:off x="1821" y="1901"/>
              <a:ext cx="897" cy="42"/>
            </a:xfrm>
            <a:custGeom>
              <a:avLst/>
              <a:gdLst>
                <a:gd name="T0" fmla="*/ 14 w 897"/>
                <a:gd name="T1" fmla="*/ 0 h 42"/>
                <a:gd name="T2" fmla="*/ 0 w 897"/>
                <a:gd name="T3" fmla="*/ 42 h 42"/>
                <a:gd name="T4" fmla="*/ 883 w 897"/>
                <a:gd name="T5" fmla="*/ 42 h 42"/>
                <a:gd name="T6" fmla="*/ 897 w 897"/>
                <a:gd name="T7" fmla="*/ 0 h 42"/>
                <a:gd name="T8" fmla="*/ 14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14" y="0"/>
                  </a:moveTo>
                  <a:lnTo>
                    <a:pt x="0" y="42"/>
                  </a:lnTo>
                  <a:lnTo>
                    <a:pt x="883" y="42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3" name="Freeform 68"/>
            <p:cNvSpPr>
              <a:spLocks/>
            </p:cNvSpPr>
            <p:nvPr/>
          </p:nvSpPr>
          <p:spPr bwMode="auto">
            <a:xfrm>
              <a:off x="1807" y="1943"/>
              <a:ext cx="897" cy="42"/>
            </a:xfrm>
            <a:custGeom>
              <a:avLst/>
              <a:gdLst>
                <a:gd name="T0" fmla="*/ 14 w 897"/>
                <a:gd name="T1" fmla="*/ 0 h 42"/>
                <a:gd name="T2" fmla="*/ 0 w 897"/>
                <a:gd name="T3" fmla="*/ 42 h 42"/>
                <a:gd name="T4" fmla="*/ 883 w 897"/>
                <a:gd name="T5" fmla="*/ 42 h 42"/>
                <a:gd name="T6" fmla="*/ 897 w 897"/>
                <a:gd name="T7" fmla="*/ 0 h 42"/>
                <a:gd name="T8" fmla="*/ 14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14" y="0"/>
                  </a:moveTo>
                  <a:lnTo>
                    <a:pt x="0" y="42"/>
                  </a:lnTo>
                  <a:lnTo>
                    <a:pt x="883" y="42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4" name="Freeform 69"/>
            <p:cNvSpPr>
              <a:spLocks/>
            </p:cNvSpPr>
            <p:nvPr/>
          </p:nvSpPr>
          <p:spPr bwMode="auto">
            <a:xfrm>
              <a:off x="1793" y="1985"/>
              <a:ext cx="897" cy="42"/>
            </a:xfrm>
            <a:custGeom>
              <a:avLst/>
              <a:gdLst>
                <a:gd name="T0" fmla="*/ 14 w 897"/>
                <a:gd name="T1" fmla="*/ 0 h 42"/>
                <a:gd name="T2" fmla="*/ 0 w 897"/>
                <a:gd name="T3" fmla="*/ 42 h 42"/>
                <a:gd name="T4" fmla="*/ 883 w 897"/>
                <a:gd name="T5" fmla="*/ 42 h 42"/>
                <a:gd name="T6" fmla="*/ 897 w 897"/>
                <a:gd name="T7" fmla="*/ 0 h 42"/>
                <a:gd name="T8" fmla="*/ 14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14" y="0"/>
                  </a:moveTo>
                  <a:lnTo>
                    <a:pt x="0" y="42"/>
                  </a:lnTo>
                  <a:lnTo>
                    <a:pt x="883" y="42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5" name="Rectangle 70"/>
            <p:cNvSpPr>
              <a:spLocks noChangeArrowheads="1"/>
            </p:cNvSpPr>
            <p:nvPr/>
          </p:nvSpPr>
          <p:spPr bwMode="auto">
            <a:xfrm>
              <a:off x="1793" y="2027"/>
              <a:ext cx="883" cy="56"/>
            </a:xfrm>
            <a:prstGeom prst="rect">
              <a:avLst/>
            </a:prstGeom>
            <a:solidFill>
              <a:srgbClr val="0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6" name="Freeform 71"/>
            <p:cNvSpPr>
              <a:spLocks/>
            </p:cNvSpPr>
            <p:nvPr/>
          </p:nvSpPr>
          <p:spPr bwMode="auto">
            <a:xfrm>
              <a:off x="1779" y="2083"/>
              <a:ext cx="897" cy="42"/>
            </a:xfrm>
            <a:custGeom>
              <a:avLst/>
              <a:gdLst>
                <a:gd name="T0" fmla="*/ 14 w 897"/>
                <a:gd name="T1" fmla="*/ 0 h 42"/>
                <a:gd name="T2" fmla="*/ 0 w 897"/>
                <a:gd name="T3" fmla="*/ 42 h 42"/>
                <a:gd name="T4" fmla="*/ 883 w 897"/>
                <a:gd name="T5" fmla="*/ 42 h 42"/>
                <a:gd name="T6" fmla="*/ 897 w 897"/>
                <a:gd name="T7" fmla="*/ 0 h 42"/>
                <a:gd name="T8" fmla="*/ 14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14" y="0"/>
                  </a:moveTo>
                  <a:lnTo>
                    <a:pt x="0" y="42"/>
                  </a:lnTo>
                  <a:lnTo>
                    <a:pt x="883" y="42"/>
                  </a:lnTo>
                  <a:lnTo>
                    <a:pt x="89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7" name="Rectangle 72"/>
            <p:cNvSpPr>
              <a:spLocks noChangeArrowheads="1"/>
            </p:cNvSpPr>
            <p:nvPr/>
          </p:nvSpPr>
          <p:spPr bwMode="auto">
            <a:xfrm>
              <a:off x="1779" y="2125"/>
              <a:ext cx="883" cy="56"/>
            </a:xfrm>
            <a:prstGeom prst="rect">
              <a:avLst/>
            </a:prstGeom>
            <a:solidFill>
              <a:srgbClr val="00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8" name="Rectangle 73"/>
            <p:cNvSpPr>
              <a:spLocks noChangeArrowheads="1"/>
            </p:cNvSpPr>
            <p:nvPr/>
          </p:nvSpPr>
          <p:spPr bwMode="auto">
            <a:xfrm>
              <a:off x="1779" y="2181"/>
              <a:ext cx="883" cy="70"/>
            </a:xfrm>
            <a:prstGeom prst="rect">
              <a:avLst/>
            </a:pr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29" name="Rectangle 74"/>
            <p:cNvSpPr>
              <a:spLocks noChangeArrowheads="1"/>
            </p:cNvSpPr>
            <p:nvPr/>
          </p:nvSpPr>
          <p:spPr bwMode="auto">
            <a:xfrm>
              <a:off x="1779" y="2251"/>
              <a:ext cx="883" cy="42"/>
            </a:xfrm>
            <a:prstGeom prst="rect">
              <a:avLst/>
            </a:prstGeom>
            <a:solidFill>
              <a:srgbClr val="00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0" name="Rectangle 75"/>
            <p:cNvSpPr>
              <a:spLocks noChangeArrowheads="1"/>
            </p:cNvSpPr>
            <p:nvPr/>
          </p:nvSpPr>
          <p:spPr bwMode="auto">
            <a:xfrm>
              <a:off x="1779" y="2293"/>
              <a:ext cx="883" cy="42"/>
            </a:xfrm>
            <a:prstGeom prst="rect">
              <a:avLst/>
            </a:prstGeom>
            <a:solidFill>
              <a:srgbClr val="00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1" name="Freeform 76"/>
            <p:cNvSpPr>
              <a:spLocks/>
            </p:cNvSpPr>
            <p:nvPr/>
          </p:nvSpPr>
          <p:spPr bwMode="auto">
            <a:xfrm>
              <a:off x="1779" y="2335"/>
              <a:ext cx="897" cy="42"/>
            </a:xfrm>
            <a:custGeom>
              <a:avLst/>
              <a:gdLst>
                <a:gd name="T0" fmla="*/ 0 w 897"/>
                <a:gd name="T1" fmla="*/ 0 h 42"/>
                <a:gd name="T2" fmla="*/ 14 w 897"/>
                <a:gd name="T3" fmla="*/ 42 h 42"/>
                <a:gd name="T4" fmla="*/ 897 w 897"/>
                <a:gd name="T5" fmla="*/ 42 h 42"/>
                <a:gd name="T6" fmla="*/ 883 w 897"/>
                <a:gd name="T7" fmla="*/ 0 h 42"/>
                <a:gd name="T8" fmla="*/ 0 w 89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42"/>
                <a:gd name="T17" fmla="*/ 897 w 89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42">
                  <a:moveTo>
                    <a:pt x="0" y="0"/>
                  </a:moveTo>
                  <a:lnTo>
                    <a:pt x="14" y="42"/>
                  </a:lnTo>
                  <a:lnTo>
                    <a:pt x="897" y="42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2" name="Rectangle 77"/>
            <p:cNvSpPr>
              <a:spLocks noChangeArrowheads="1"/>
            </p:cNvSpPr>
            <p:nvPr/>
          </p:nvSpPr>
          <p:spPr bwMode="auto">
            <a:xfrm>
              <a:off x="1793" y="2377"/>
              <a:ext cx="883" cy="42"/>
            </a:xfrm>
            <a:prstGeom prst="rect">
              <a:avLst/>
            </a:prstGeom>
            <a:solidFill>
              <a:srgbClr val="00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3" name="Freeform 78"/>
            <p:cNvSpPr>
              <a:spLocks/>
            </p:cNvSpPr>
            <p:nvPr/>
          </p:nvSpPr>
          <p:spPr bwMode="auto">
            <a:xfrm>
              <a:off x="1793" y="2419"/>
              <a:ext cx="897" cy="28"/>
            </a:xfrm>
            <a:custGeom>
              <a:avLst/>
              <a:gdLst>
                <a:gd name="T0" fmla="*/ 0 w 897"/>
                <a:gd name="T1" fmla="*/ 0 h 28"/>
                <a:gd name="T2" fmla="*/ 14 w 897"/>
                <a:gd name="T3" fmla="*/ 28 h 28"/>
                <a:gd name="T4" fmla="*/ 897 w 897"/>
                <a:gd name="T5" fmla="*/ 28 h 28"/>
                <a:gd name="T6" fmla="*/ 883 w 897"/>
                <a:gd name="T7" fmla="*/ 0 h 28"/>
                <a:gd name="T8" fmla="*/ 0 w 8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28"/>
                <a:gd name="T17" fmla="*/ 897 w 8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28">
                  <a:moveTo>
                    <a:pt x="0" y="0"/>
                  </a:moveTo>
                  <a:lnTo>
                    <a:pt x="14" y="28"/>
                  </a:lnTo>
                  <a:lnTo>
                    <a:pt x="897" y="28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4" name="Rectangle 79"/>
            <p:cNvSpPr>
              <a:spLocks noChangeArrowheads="1"/>
            </p:cNvSpPr>
            <p:nvPr/>
          </p:nvSpPr>
          <p:spPr bwMode="auto">
            <a:xfrm>
              <a:off x="1807" y="2447"/>
              <a:ext cx="883" cy="42"/>
            </a:xfrm>
            <a:prstGeom prst="rect">
              <a:avLst/>
            </a:prstGeom>
            <a:solidFill>
              <a:srgbClr val="00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5" name="Freeform 80"/>
            <p:cNvSpPr>
              <a:spLocks/>
            </p:cNvSpPr>
            <p:nvPr/>
          </p:nvSpPr>
          <p:spPr bwMode="auto">
            <a:xfrm>
              <a:off x="1807" y="2489"/>
              <a:ext cx="897" cy="14"/>
            </a:xfrm>
            <a:custGeom>
              <a:avLst/>
              <a:gdLst>
                <a:gd name="T0" fmla="*/ 0 w 897"/>
                <a:gd name="T1" fmla="*/ 0 h 14"/>
                <a:gd name="T2" fmla="*/ 14 w 897"/>
                <a:gd name="T3" fmla="*/ 14 h 14"/>
                <a:gd name="T4" fmla="*/ 897 w 897"/>
                <a:gd name="T5" fmla="*/ 14 h 14"/>
                <a:gd name="T6" fmla="*/ 883 w 897"/>
                <a:gd name="T7" fmla="*/ 0 h 14"/>
                <a:gd name="T8" fmla="*/ 0 w 89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14"/>
                <a:gd name="T17" fmla="*/ 897 w 89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14">
                  <a:moveTo>
                    <a:pt x="0" y="0"/>
                  </a:moveTo>
                  <a:lnTo>
                    <a:pt x="14" y="14"/>
                  </a:lnTo>
                  <a:lnTo>
                    <a:pt x="897" y="14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6" name="Freeform 81"/>
            <p:cNvSpPr>
              <a:spLocks/>
            </p:cNvSpPr>
            <p:nvPr/>
          </p:nvSpPr>
          <p:spPr bwMode="auto">
            <a:xfrm>
              <a:off x="1821" y="2503"/>
              <a:ext cx="897" cy="28"/>
            </a:xfrm>
            <a:custGeom>
              <a:avLst/>
              <a:gdLst>
                <a:gd name="T0" fmla="*/ 0 w 897"/>
                <a:gd name="T1" fmla="*/ 0 h 28"/>
                <a:gd name="T2" fmla="*/ 14 w 897"/>
                <a:gd name="T3" fmla="*/ 28 h 28"/>
                <a:gd name="T4" fmla="*/ 897 w 897"/>
                <a:gd name="T5" fmla="*/ 28 h 28"/>
                <a:gd name="T6" fmla="*/ 883 w 897"/>
                <a:gd name="T7" fmla="*/ 0 h 28"/>
                <a:gd name="T8" fmla="*/ 0 w 8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28"/>
                <a:gd name="T17" fmla="*/ 897 w 8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28">
                  <a:moveTo>
                    <a:pt x="0" y="0"/>
                  </a:moveTo>
                  <a:lnTo>
                    <a:pt x="14" y="28"/>
                  </a:lnTo>
                  <a:lnTo>
                    <a:pt x="897" y="28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7" name="Freeform 82"/>
            <p:cNvSpPr>
              <a:spLocks/>
            </p:cNvSpPr>
            <p:nvPr/>
          </p:nvSpPr>
          <p:spPr bwMode="auto">
            <a:xfrm>
              <a:off x="1835" y="2531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14 w 897"/>
                <a:gd name="T3" fmla="*/ 0 h 1"/>
                <a:gd name="T4" fmla="*/ 897 w 897"/>
                <a:gd name="T5" fmla="*/ 0 h 1"/>
                <a:gd name="T6" fmla="*/ 883 w 897"/>
                <a:gd name="T7" fmla="*/ 0 h 1"/>
                <a:gd name="T8" fmla="*/ 0 w 89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1"/>
                <a:gd name="T17" fmla="*/ 897 w 89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1">
                  <a:moveTo>
                    <a:pt x="0" y="0"/>
                  </a:moveTo>
                  <a:lnTo>
                    <a:pt x="14" y="0"/>
                  </a:lnTo>
                  <a:lnTo>
                    <a:pt x="897" y="0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8" name="Freeform 83"/>
            <p:cNvSpPr>
              <a:spLocks/>
            </p:cNvSpPr>
            <p:nvPr/>
          </p:nvSpPr>
          <p:spPr bwMode="auto">
            <a:xfrm>
              <a:off x="1849" y="2531"/>
              <a:ext cx="897" cy="14"/>
            </a:xfrm>
            <a:custGeom>
              <a:avLst/>
              <a:gdLst>
                <a:gd name="T0" fmla="*/ 0 w 897"/>
                <a:gd name="T1" fmla="*/ 0 h 14"/>
                <a:gd name="T2" fmla="*/ 14 w 897"/>
                <a:gd name="T3" fmla="*/ 14 h 14"/>
                <a:gd name="T4" fmla="*/ 897 w 897"/>
                <a:gd name="T5" fmla="*/ 14 h 14"/>
                <a:gd name="T6" fmla="*/ 883 w 897"/>
                <a:gd name="T7" fmla="*/ 0 h 14"/>
                <a:gd name="T8" fmla="*/ 0 w 89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14"/>
                <a:gd name="T17" fmla="*/ 897 w 89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14">
                  <a:moveTo>
                    <a:pt x="0" y="0"/>
                  </a:moveTo>
                  <a:lnTo>
                    <a:pt x="14" y="14"/>
                  </a:lnTo>
                  <a:lnTo>
                    <a:pt x="897" y="14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9" name="Freeform 84"/>
            <p:cNvSpPr>
              <a:spLocks/>
            </p:cNvSpPr>
            <p:nvPr/>
          </p:nvSpPr>
          <p:spPr bwMode="auto">
            <a:xfrm>
              <a:off x="1863" y="2545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14 w 897"/>
                <a:gd name="T3" fmla="*/ 0 h 1"/>
                <a:gd name="T4" fmla="*/ 897 w 897"/>
                <a:gd name="T5" fmla="*/ 0 h 1"/>
                <a:gd name="T6" fmla="*/ 883 w 897"/>
                <a:gd name="T7" fmla="*/ 0 h 1"/>
                <a:gd name="T8" fmla="*/ 0 w 89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1"/>
                <a:gd name="T17" fmla="*/ 897 w 89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1">
                  <a:moveTo>
                    <a:pt x="0" y="0"/>
                  </a:moveTo>
                  <a:lnTo>
                    <a:pt x="14" y="0"/>
                  </a:lnTo>
                  <a:lnTo>
                    <a:pt x="897" y="0"/>
                  </a:lnTo>
                  <a:lnTo>
                    <a:pt x="8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0" name="Freeform 85"/>
            <p:cNvSpPr>
              <a:spLocks/>
            </p:cNvSpPr>
            <p:nvPr/>
          </p:nvSpPr>
          <p:spPr bwMode="auto">
            <a:xfrm>
              <a:off x="2662" y="1761"/>
              <a:ext cx="253" cy="784"/>
            </a:xfrm>
            <a:custGeom>
              <a:avLst/>
              <a:gdLst>
                <a:gd name="T0" fmla="*/ 253 w 253"/>
                <a:gd name="T1" fmla="*/ 294 h 784"/>
                <a:gd name="T2" fmla="*/ 253 w 253"/>
                <a:gd name="T3" fmla="*/ 252 h 784"/>
                <a:gd name="T4" fmla="*/ 253 w 253"/>
                <a:gd name="T5" fmla="*/ 210 h 784"/>
                <a:gd name="T6" fmla="*/ 239 w 253"/>
                <a:gd name="T7" fmla="*/ 168 h 784"/>
                <a:gd name="T8" fmla="*/ 239 w 253"/>
                <a:gd name="T9" fmla="*/ 126 h 784"/>
                <a:gd name="T10" fmla="*/ 225 w 253"/>
                <a:gd name="T11" fmla="*/ 98 h 784"/>
                <a:gd name="T12" fmla="*/ 225 w 253"/>
                <a:gd name="T13" fmla="*/ 56 h 784"/>
                <a:gd name="T14" fmla="*/ 211 w 253"/>
                <a:gd name="T15" fmla="*/ 42 h 784"/>
                <a:gd name="T16" fmla="*/ 197 w 253"/>
                <a:gd name="T17" fmla="*/ 14 h 784"/>
                <a:gd name="T18" fmla="*/ 183 w 253"/>
                <a:gd name="T19" fmla="*/ 14 h 784"/>
                <a:gd name="T20" fmla="*/ 169 w 253"/>
                <a:gd name="T21" fmla="*/ 0 h 784"/>
                <a:gd name="T22" fmla="*/ 155 w 253"/>
                <a:gd name="T23" fmla="*/ 0 h 784"/>
                <a:gd name="T24" fmla="*/ 127 w 253"/>
                <a:gd name="T25" fmla="*/ 14 h 784"/>
                <a:gd name="T26" fmla="*/ 112 w 253"/>
                <a:gd name="T27" fmla="*/ 28 h 784"/>
                <a:gd name="T28" fmla="*/ 98 w 253"/>
                <a:gd name="T29" fmla="*/ 56 h 784"/>
                <a:gd name="T30" fmla="*/ 84 w 253"/>
                <a:gd name="T31" fmla="*/ 70 h 784"/>
                <a:gd name="T32" fmla="*/ 70 w 253"/>
                <a:gd name="T33" fmla="*/ 112 h 784"/>
                <a:gd name="T34" fmla="*/ 56 w 253"/>
                <a:gd name="T35" fmla="*/ 140 h 784"/>
                <a:gd name="T36" fmla="*/ 42 w 253"/>
                <a:gd name="T37" fmla="*/ 182 h 784"/>
                <a:gd name="T38" fmla="*/ 28 w 253"/>
                <a:gd name="T39" fmla="*/ 224 h 784"/>
                <a:gd name="T40" fmla="*/ 14 w 253"/>
                <a:gd name="T41" fmla="*/ 266 h 784"/>
                <a:gd name="T42" fmla="*/ 14 w 253"/>
                <a:gd name="T43" fmla="*/ 322 h 784"/>
                <a:gd name="T44" fmla="*/ 0 w 253"/>
                <a:gd name="T45" fmla="*/ 364 h 784"/>
                <a:gd name="T46" fmla="*/ 0 w 253"/>
                <a:gd name="T47" fmla="*/ 420 h 784"/>
                <a:gd name="T48" fmla="*/ 0 w 253"/>
                <a:gd name="T49" fmla="*/ 490 h 784"/>
                <a:gd name="T50" fmla="*/ 0 w 253"/>
                <a:gd name="T51" fmla="*/ 532 h 784"/>
                <a:gd name="T52" fmla="*/ 0 w 253"/>
                <a:gd name="T53" fmla="*/ 574 h 784"/>
                <a:gd name="T54" fmla="*/ 14 w 253"/>
                <a:gd name="T55" fmla="*/ 616 h 784"/>
                <a:gd name="T56" fmla="*/ 14 w 253"/>
                <a:gd name="T57" fmla="*/ 658 h 784"/>
                <a:gd name="T58" fmla="*/ 28 w 253"/>
                <a:gd name="T59" fmla="*/ 686 h 784"/>
                <a:gd name="T60" fmla="*/ 28 w 253"/>
                <a:gd name="T61" fmla="*/ 728 h 784"/>
                <a:gd name="T62" fmla="*/ 42 w 253"/>
                <a:gd name="T63" fmla="*/ 742 h 784"/>
                <a:gd name="T64" fmla="*/ 56 w 253"/>
                <a:gd name="T65" fmla="*/ 770 h 784"/>
                <a:gd name="T66" fmla="*/ 70 w 253"/>
                <a:gd name="T67" fmla="*/ 770 h 784"/>
                <a:gd name="T68" fmla="*/ 84 w 253"/>
                <a:gd name="T69" fmla="*/ 784 h 784"/>
                <a:gd name="T70" fmla="*/ 98 w 253"/>
                <a:gd name="T71" fmla="*/ 784 h 784"/>
                <a:gd name="T72" fmla="*/ 127 w 253"/>
                <a:gd name="T73" fmla="*/ 770 h 784"/>
                <a:gd name="T74" fmla="*/ 141 w 253"/>
                <a:gd name="T75" fmla="*/ 756 h 784"/>
                <a:gd name="T76" fmla="*/ 155 w 253"/>
                <a:gd name="T77" fmla="*/ 728 h 784"/>
                <a:gd name="T78" fmla="*/ 169 w 253"/>
                <a:gd name="T79" fmla="*/ 714 h 784"/>
                <a:gd name="T80" fmla="*/ 183 w 253"/>
                <a:gd name="T81" fmla="*/ 672 h 784"/>
                <a:gd name="T82" fmla="*/ 197 w 253"/>
                <a:gd name="T83" fmla="*/ 644 h 784"/>
                <a:gd name="T84" fmla="*/ 211 w 253"/>
                <a:gd name="T85" fmla="*/ 602 h 784"/>
                <a:gd name="T86" fmla="*/ 225 w 253"/>
                <a:gd name="T87" fmla="*/ 560 h 784"/>
                <a:gd name="T88" fmla="*/ 239 w 253"/>
                <a:gd name="T89" fmla="*/ 518 h 784"/>
                <a:gd name="T90" fmla="*/ 239 w 253"/>
                <a:gd name="T91" fmla="*/ 462 h 784"/>
                <a:gd name="T92" fmla="*/ 253 w 253"/>
                <a:gd name="T93" fmla="*/ 420 h 784"/>
                <a:gd name="T94" fmla="*/ 253 w 253"/>
                <a:gd name="T95" fmla="*/ 364 h 784"/>
                <a:gd name="T96" fmla="*/ 253 w 253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784"/>
                <a:gd name="T149" fmla="*/ 253 w 25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784">
                  <a:moveTo>
                    <a:pt x="253" y="294"/>
                  </a:moveTo>
                  <a:lnTo>
                    <a:pt x="253" y="252"/>
                  </a:lnTo>
                  <a:lnTo>
                    <a:pt x="253" y="210"/>
                  </a:lnTo>
                  <a:lnTo>
                    <a:pt x="239" y="168"/>
                  </a:lnTo>
                  <a:lnTo>
                    <a:pt x="239" y="126"/>
                  </a:lnTo>
                  <a:lnTo>
                    <a:pt x="225" y="98"/>
                  </a:lnTo>
                  <a:lnTo>
                    <a:pt x="225" y="56"/>
                  </a:lnTo>
                  <a:lnTo>
                    <a:pt x="211" y="42"/>
                  </a:lnTo>
                  <a:lnTo>
                    <a:pt x="197" y="14"/>
                  </a:lnTo>
                  <a:lnTo>
                    <a:pt x="18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27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7" y="770"/>
                  </a:lnTo>
                  <a:lnTo>
                    <a:pt x="141" y="756"/>
                  </a:lnTo>
                  <a:lnTo>
                    <a:pt x="155" y="728"/>
                  </a:lnTo>
                  <a:lnTo>
                    <a:pt x="169" y="714"/>
                  </a:lnTo>
                  <a:lnTo>
                    <a:pt x="183" y="672"/>
                  </a:lnTo>
                  <a:lnTo>
                    <a:pt x="197" y="644"/>
                  </a:lnTo>
                  <a:lnTo>
                    <a:pt x="211" y="602"/>
                  </a:lnTo>
                  <a:lnTo>
                    <a:pt x="225" y="560"/>
                  </a:lnTo>
                  <a:lnTo>
                    <a:pt x="239" y="518"/>
                  </a:lnTo>
                  <a:lnTo>
                    <a:pt x="239" y="462"/>
                  </a:lnTo>
                  <a:lnTo>
                    <a:pt x="253" y="420"/>
                  </a:lnTo>
                  <a:lnTo>
                    <a:pt x="253" y="364"/>
                  </a:lnTo>
                  <a:lnTo>
                    <a:pt x="253" y="29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1" name="Freeform 86"/>
            <p:cNvSpPr>
              <a:spLocks/>
            </p:cNvSpPr>
            <p:nvPr/>
          </p:nvSpPr>
          <p:spPr bwMode="auto">
            <a:xfrm>
              <a:off x="1779" y="1761"/>
              <a:ext cx="154" cy="784"/>
            </a:xfrm>
            <a:custGeom>
              <a:avLst/>
              <a:gdLst>
                <a:gd name="T0" fmla="*/ 154 w 154"/>
                <a:gd name="T1" fmla="*/ 0 h 784"/>
                <a:gd name="T2" fmla="*/ 126 w 154"/>
                <a:gd name="T3" fmla="*/ 14 h 784"/>
                <a:gd name="T4" fmla="*/ 112 w 154"/>
                <a:gd name="T5" fmla="*/ 28 h 784"/>
                <a:gd name="T6" fmla="*/ 98 w 154"/>
                <a:gd name="T7" fmla="*/ 56 h 784"/>
                <a:gd name="T8" fmla="*/ 84 w 154"/>
                <a:gd name="T9" fmla="*/ 70 h 784"/>
                <a:gd name="T10" fmla="*/ 70 w 154"/>
                <a:gd name="T11" fmla="*/ 112 h 784"/>
                <a:gd name="T12" fmla="*/ 56 w 154"/>
                <a:gd name="T13" fmla="*/ 140 h 784"/>
                <a:gd name="T14" fmla="*/ 42 w 154"/>
                <a:gd name="T15" fmla="*/ 182 h 784"/>
                <a:gd name="T16" fmla="*/ 28 w 154"/>
                <a:gd name="T17" fmla="*/ 224 h 784"/>
                <a:gd name="T18" fmla="*/ 14 w 154"/>
                <a:gd name="T19" fmla="*/ 266 h 784"/>
                <a:gd name="T20" fmla="*/ 14 w 154"/>
                <a:gd name="T21" fmla="*/ 322 h 784"/>
                <a:gd name="T22" fmla="*/ 0 w 154"/>
                <a:gd name="T23" fmla="*/ 364 h 784"/>
                <a:gd name="T24" fmla="*/ 0 w 154"/>
                <a:gd name="T25" fmla="*/ 420 h 784"/>
                <a:gd name="T26" fmla="*/ 0 w 154"/>
                <a:gd name="T27" fmla="*/ 490 h 784"/>
                <a:gd name="T28" fmla="*/ 0 w 154"/>
                <a:gd name="T29" fmla="*/ 532 h 784"/>
                <a:gd name="T30" fmla="*/ 0 w 154"/>
                <a:gd name="T31" fmla="*/ 574 h 784"/>
                <a:gd name="T32" fmla="*/ 14 w 154"/>
                <a:gd name="T33" fmla="*/ 616 h 784"/>
                <a:gd name="T34" fmla="*/ 14 w 154"/>
                <a:gd name="T35" fmla="*/ 658 h 784"/>
                <a:gd name="T36" fmla="*/ 28 w 154"/>
                <a:gd name="T37" fmla="*/ 686 h 784"/>
                <a:gd name="T38" fmla="*/ 28 w 154"/>
                <a:gd name="T39" fmla="*/ 728 h 784"/>
                <a:gd name="T40" fmla="*/ 42 w 154"/>
                <a:gd name="T41" fmla="*/ 742 h 784"/>
                <a:gd name="T42" fmla="*/ 56 w 154"/>
                <a:gd name="T43" fmla="*/ 770 h 784"/>
                <a:gd name="T44" fmla="*/ 70 w 154"/>
                <a:gd name="T45" fmla="*/ 770 h 784"/>
                <a:gd name="T46" fmla="*/ 84 w 154"/>
                <a:gd name="T47" fmla="*/ 784 h 784"/>
                <a:gd name="T48" fmla="*/ 98 w 154"/>
                <a:gd name="T49" fmla="*/ 784 h 7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84"/>
                <a:gd name="T77" fmla="*/ 154 w 154"/>
                <a:gd name="T78" fmla="*/ 784 h 7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84">
                  <a:moveTo>
                    <a:pt x="154" y="0"/>
                  </a:move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2" name="Freeform 87"/>
            <p:cNvSpPr>
              <a:spLocks/>
            </p:cNvSpPr>
            <p:nvPr/>
          </p:nvSpPr>
          <p:spPr bwMode="auto">
            <a:xfrm>
              <a:off x="2662" y="1761"/>
              <a:ext cx="253" cy="784"/>
            </a:xfrm>
            <a:custGeom>
              <a:avLst/>
              <a:gdLst>
                <a:gd name="T0" fmla="*/ 253 w 253"/>
                <a:gd name="T1" fmla="*/ 294 h 784"/>
                <a:gd name="T2" fmla="*/ 253 w 253"/>
                <a:gd name="T3" fmla="*/ 252 h 784"/>
                <a:gd name="T4" fmla="*/ 253 w 253"/>
                <a:gd name="T5" fmla="*/ 210 h 784"/>
                <a:gd name="T6" fmla="*/ 239 w 253"/>
                <a:gd name="T7" fmla="*/ 168 h 784"/>
                <a:gd name="T8" fmla="*/ 239 w 253"/>
                <a:gd name="T9" fmla="*/ 126 h 784"/>
                <a:gd name="T10" fmla="*/ 225 w 253"/>
                <a:gd name="T11" fmla="*/ 98 h 784"/>
                <a:gd name="T12" fmla="*/ 225 w 253"/>
                <a:gd name="T13" fmla="*/ 56 h 784"/>
                <a:gd name="T14" fmla="*/ 211 w 253"/>
                <a:gd name="T15" fmla="*/ 42 h 784"/>
                <a:gd name="T16" fmla="*/ 197 w 253"/>
                <a:gd name="T17" fmla="*/ 14 h 784"/>
                <a:gd name="T18" fmla="*/ 183 w 253"/>
                <a:gd name="T19" fmla="*/ 14 h 784"/>
                <a:gd name="T20" fmla="*/ 169 w 253"/>
                <a:gd name="T21" fmla="*/ 0 h 784"/>
                <a:gd name="T22" fmla="*/ 155 w 253"/>
                <a:gd name="T23" fmla="*/ 0 h 784"/>
                <a:gd name="T24" fmla="*/ 127 w 253"/>
                <a:gd name="T25" fmla="*/ 14 h 784"/>
                <a:gd name="T26" fmla="*/ 112 w 253"/>
                <a:gd name="T27" fmla="*/ 28 h 784"/>
                <a:gd name="T28" fmla="*/ 98 w 253"/>
                <a:gd name="T29" fmla="*/ 56 h 784"/>
                <a:gd name="T30" fmla="*/ 84 w 253"/>
                <a:gd name="T31" fmla="*/ 70 h 784"/>
                <a:gd name="T32" fmla="*/ 70 w 253"/>
                <a:gd name="T33" fmla="*/ 112 h 784"/>
                <a:gd name="T34" fmla="*/ 56 w 253"/>
                <a:gd name="T35" fmla="*/ 140 h 784"/>
                <a:gd name="T36" fmla="*/ 42 w 253"/>
                <a:gd name="T37" fmla="*/ 182 h 784"/>
                <a:gd name="T38" fmla="*/ 28 w 253"/>
                <a:gd name="T39" fmla="*/ 224 h 784"/>
                <a:gd name="T40" fmla="*/ 14 w 253"/>
                <a:gd name="T41" fmla="*/ 266 h 784"/>
                <a:gd name="T42" fmla="*/ 14 w 253"/>
                <a:gd name="T43" fmla="*/ 322 h 784"/>
                <a:gd name="T44" fmla="*/ 0 w 253"/>
                <a:gd name="T45" fmla="*/ 364 h 784"/>
                <a:gd name="T46" fmla="*/ 0 w 253"/>
                <a:gd name="T47" fmla="*/ 420 h 784"/>
                <a:gd name="T48" fmla="*/ 0 w 253"/>
                <a:gd name="T49" fmla="*/ 490 h 784"/>
                <a:gd name="T50" fmla="*/ 0 w 253"/>
                <a:gd name="T51" fmla="*/ 532 h 784"/>
                <a:gd name="T52" fmla="*/ 0 w 253"/>
                <a:gd name="T53" fmla="*/ 574 h 784"/>
                <a:gd name="T54" fmla="*/ 14 w 253"/>
                <a:gd name="T55" fmla="*/ 616 h 784"/>
                <a:gd name="T56" fmla="*/ 14 w 253"/>
                <a:gd name="T57" fmla="*/ 658 h 784"/>
                <a:gd name="T58" fmla="*/ 28 w 253"/>
                <a:gd name="T59" fmla="*/ 686 h 784"/>
                <a:gd name="T60" fmla="*/ 28 w 253"/>
                <a:gd name="T61" fmla="*/ 728 h 784"/>
                <a:gd name="T62" fmla="*/ 42 w 253"/>
                <a:gd name="T63" fmla="*/ 742 h 784"/>
                <a:gd name="T64" fmla="*/ 56 w 253"/>
                <a:gd name="T65" fmla="*/ 770 h 784"/>
                <a:gd name="T66" fmla="*/ 70 w 253"/>
                <a:gd name="T67" fmla="*/ 770 h 784"/>
                <a:gd name="T68" fmla="*/ 84 w 253"/>
                <a:gd name="T69" fmla="*/ 784 h 784"/>
                <a:gd name="T70" fmla="*/ 98 w 253"/>
                <a:gd name="T71" fmla="*/ 784 h 784"/>
                <a:gd name="T72" fmla="*/ 127 w 253"/>
                <a:gd name="T73" fmla="*/ 770 h 784"/>
                <a:gd name="T74" fmla="*/ 141 w 253"/>
                <a:gd name="T75" fmla="*/ 756 h 784"/>
                <a:gd name="T76" fmla="*/ 155 w 253"/>
                <a:gd name="T77" fmla="*/ 728 h 784"/>
                <a:gd name="T78" fmla="*/ 169 w 253"/>
                <a:gd name="T79" fmla="*/ 714 h 784"/>
                <a:gd name="T80" fmla="*/ 183 w 253"/>
                <a:gd name="T81" fmla="*/ 672 h 784"/>
                <a:gd name="T82" fmla="*/ 197 w 253"/>
                <a:gd name="T83" fmla="*/ 644 h 784"/>
                <a:gd name="T84" fmla="*/ 211 w 253"/>
                <a:gd name="T85" fmla="*/ 602 h 784"/>
                <a:gd name="T86" fmla="*/ 225 w 253"/>
                <a:gd name="T87" fmla="*/ 560 h 784"/>
                <a:gd name="T88" fmla="*/ 239 w 253"/>
                <a:gd name="T89" fmla="*/ 518 h 784"/>
                <a:gd name="T90" fmla="*/ 239 w 253"/>
                <a:gd name="T91" fmla="*/ 462 h 784"/>
                <a:gd name="T92" fmla="*/ 253 w 253"/>
                <a:gd name="T93" fmla="*/ 420 h 784"/>
                <a:gd name="T94" fmla="*/ 253 w 253"/>
                <a:gd name="T95" fmla="*/ 364 h 784"/>
                <a:gd name="T96" fmla="*/ 253 w 253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784"/>
                <a:gd name="T149" fmla="*/ 253 w 25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784">
                  <a:moveTo>
                    <a:pt x="253" y="294"/>
                  </a:moveTo>
                  <a:lnTo>
                    <a:pt x="253" y="252"/>
                  </a:lnTo>
                  <a:lnTo>
                    <a:pt x="253" y="210"/>
                  </a:lnTo>
                  <a:lnTo>
                    <a:pt x="239" y="168"/>
                  </a:lnTo>
                  <a:lnTo>
                    <a:pt x="239" y="126"/>
                  </a:lnTo>
                  <a:lnTo>
                    <a:pt x="225" y="98"/>
                  </a:lnTo>
                  <a:lnTo>
                    <a:pt x="225" y="56"/>
                  </a:lnTo>
                  <a:lnTo>
                    <a:pt x="211" y="42"/>
                  </a:lnTo>
                  <a:lnTo>
                    <a:pt x="197" y="14"/>
                  </a:lnTo>
                  <a:lnTo>
                    <a:pt x="18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27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7" y="770"/>
                  </a:lnTo>
                  <a:lnTo>
                    <a:pt x="141" y="756"/>
                  </a:lnTo>
                  <a:lnTo>
                    <a:pt x="155" y="728"/>
                  </a:lnTo>
                  <a:lnTo>
                    <a:pt x="169" y="714"/>
                  </a:lnTo>
                  <a:lnTo>
                    <a:pt x="183" y="672"/>
                  </a:lnTo>
                  <a:lnTo>
                    <a:pt x="197" y="644"/>
                  </a:lnTo>
                  <a:lnTo>
                    <a:pt x="211" y="602"/>
                  </a:lnTo>
                  <a:lnTo>
                    <a:pt x="225" y="560"/>
                  </a:lnTo>
                  <a:lnTo>
                    <a:pt x="239" y="518"/>
                  </a:lnTo>
                  <a:lnTo>
                    <a:pt x="239" y="462"/>
                  </a:lnTo>
                  <a:lnTo>
                    <a:pt x="253" y="420"/>
                  </a:lnTo>
                  <a:lnTo>
                    <a:pt x="253" y="364"/>
                  </a:lnTo>
                  <a:lnTo>
                    <a:pt x="253" y="294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3" name="Line 88"/>
            <p:cNvSpPr>
              <a:spLocks noChangeShapeType="1"/>
            </p:cNvSpPr>
            <p:nvPr/>
          </p:nvSpPr>
          <p:spPr bwMode="auto">
            <a:xfrm>
              <a:off x="1933" y="1761"/>
              <a:ext cx="88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4" name="Line 89"/>
            <p:cNvSpPr>
              <a:spLocks noChangeShapeType="1"/>
            </p:cNvSpPr>
            <p:nvPr/>
          </p:nvSpPr>
          <p:spPr bwMode="auto">
            <a:xfrm>
              <a:off x="1877" y="2545"/>
              <a:ext cx="88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5" name="Freeform 90"/>
            <p:cNvSpPr>
              <a:spLocks/>
            </p:cNvSpPr>
            <p:nvPr/>
          </p:nvSpPr>
          <p:spPr bwMode="auto">
            <a:xfrm>
              <a:off x="2789" y="1761"/>
              <a:ext cx="1458" cy="14"/>
            </a:xfrm>
            <a:custGeom>
              <a:avLst/>
              <a:gdLst>
                <a:gd name="T0" fmla="*/ 28 w 1458"/>
                <a:gd name="T1" fmla="*/ 0 h 14"/>
                <a:gd name="T2" fmla="*/ 0 w 1458"/>
                <a:gd name="T3" fmla="*/ 14 h 14"/>
                <a:gd name="T4" fmla="*/ 1430 w 1458"/>
                <a:gd name="T5" fmla="*/ 14 h 14"/>
                <a:gd name="T6" fmla="*/ 1458 w 1458"/>
                <a:gd name="T7" fmla="*/ 0 h 14"/>
                <a:gd name="T8" fmla="*/ 28 w 145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8"/>
                <a:gd name="T16" fmla="*/ 0 h 14"/>
                <a:gd name="T17" fmla="*/ 1458 w 145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8" h="14">
                  <a:moveTo>
                    <a:pt x="28" y="0"/>
                  </a:moveTo>
                  <a:lnTo>
                    <a:pt x="0" y="14"/>
                  </a:lnTo>
                  <a:lnTo>
                    <a:pt x="1430" y="14"/>
                  </a:lnTo>
                  <a:lnTo>
                    <a:pt x="145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6" name="Freeform 91"/>
            <p:cNvSpPr>
              <a:spLocks/>
            </p:cNvSpPr>
            <p:nvPr/>
          </p:nvSpPr>
          <p:spPr bwMode="auto">
            <a:xfrm>
              <a:off x="2774" y="1775"/>
              <a:ext cx="1445" cy="14"/>
            </a:xfrm>
            <a:custGeom>
              <a:avLst/>
              <a:gdLst>
                <a:gd name="T0" fmla="*/ 15 w 1445"/>
                <a:gd name="T1" fmla="*/ 0 h 14"/>
                <a:gd name="T2" fmla="*/ 0 w 1445"/>
                <a:gd name="T3" fmla="*/ 14 h 14"/>
                <a:gd name="T4" fmla="*/ 1431 w 1445"/>
                <a:gd name="T5" fmla="*/ 14 h 14"/>
                <a:gd name="T6" fmla="*/ 1445 w 1445"/>
                <a:gd name="T7" fmla="*/ 0 h 14"/>
                <a:gd name="T8" fmla="*/ 15 w 14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4"/>
                <a:gd name="T17" fmla="*/ 1445 w 14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4">
                  <a:moveTo>
                    <a:pt x="15" y="0"/>
                  </a:moveTo>
                  <a:lnTo>
                    <a:pt x="0" y="14"/>
                  </a:lnTo>
                  <a:lnTo>
                    <a:pt x="1431" y="14"/>
                  </a:lnTo>
                  <a:lnTo>
                    <a:pt x="144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D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7" name="Freeform 92"/>
            <p:cNvSpPr>
              <a:spLocks/>
            </p:cNvSpPr>
            <p:nvPr/>
          </p:nvSpPr>
          <p:spPr bwMode="auto">
            <a:xfrm>
              <a:off x="2760" y="1789"/>
              <a:ext cx="1445" cy="28"/>
            </a:xfrm>
            <a:custGeom>
              <a:avLst/>
              <a:gdLst>
                <a:gd name="T0" fmla="*/ 14 w 1445"/>
                <a:gd name="T1" fmla="*/ 0 h 28"/>
                <a:gd name="T2" fmla="*/ 0 w 1445"/>
                <a:gd name="T3" fmla="*/ 28 h 28"/>
                <a:gd name="T4" fmla="*/ 1431 w 1445"/>
                <a:gd name="T5" fmla="*/ 28 h 28"/>
                <a:gd name="T6" fmla="*/ 1445 w 1445"/>
                <a:gd name="T7" fmla="*/ 0 h 28"/>
                <a:gd name="T8" fmla="*/ 14 w 14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28"/>
                <a:gd name="T17" fmla="*/ 1445 w 14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28">
                  <a:moveTo>
                    <a:pt x="14" y="0"/>
                  </a:moveTo>
                  <a:lnTo>
                    <a:pt x="0" y="28"/>
                  </a:lnTo>
                  <a:lnTo>
                    <a:pt x="1431" y="28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8" name="Freeform 93"/>
            <p:cNvSpPr>
              <a:spLocks/>
            </p:cNvSpPr>
            <p:nvPr/>
          </p:nvSpPr>
          <p:spPr bwMode="auto">
            <a:xfrm>
              <a:off x="2746" y="1817"/>
              <a:ext cx="1445" cy="14"/>
            </a:xfrm>
            <a:custGeom>
              <a:avLst/>
              <a:gdLst>
                <a:gd name="T0" fmla="*/ 14 w 1445"/>
                <a:gd name="T1" fmla="*/ 0 h 14"/>
                <a:gd name="T2" fmla="*/ 0 w 1445"/>
                <a:gd name="T3" fmla="*/ 14 h 14"/>
                <a:gd name="T4" fmla="*/ 1431 w 1445"/>
                <a:gd name="T5" fmla="*/ 14 h 14"/>
                <a:gd name="T6" fmla="*/ 1445 w 1445"/>
                <a:gd name="T7" fmla="*/ 0 h 14"/>
                <a:gd name="T8" fmla="*/ 14 w 14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4"/>
                <a:gd name="T17" fmla="*/ 1445 w 14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4">
                  <a:moveTo>
                    <a:pt x="14" y="0"/>
                  </a:moveTo>
                  <a:lnTo>
                    <a:pt x="0" y="14"/>
                  </a:lnTo>
                  <a:lnTo>
                    <a:pt x="1431" y="14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B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9" name="Freeform 94"/>
            <p:cNvSpPr>
              <a:spLocks/>
            </p:cNvSpPr>
            <p:nvPr/>
          </p:nvSpPr>
          <p:spPr bwMode="auto">
            <a:xfrm>
              <a:off x="2732" y="1831"/>
              <a:ext cx="1445" cy="42"/>
            </a:xfrm>
            <a:custGeom>
              <a:avLst/>
              <a:gdLst>
                <a:gd name="T0" fmla="*/ 14 w 1445"/>
                <a:gd name="T1" fmla="*/ 0 h 42"/>
                <a:gd name="T2" fmla="*/ 0 w 1445"/>
                <a:gd name="T3" fmla="*/ 42 h 42"/>
                <a:gd name="T4" fmla="*/ 1431 w 1445"/>
                <a:gd name="T5" fmla="*/ 42 h 42"/>
                <a:gd name="T6" fmla="*/ 1445 w 1445"/>
                <a:gd name="T7" fmla="*/ 0 h 42"/>
                <a:gd name="T8" fmla="*/ 14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14" y="0"/>
                  </a:moveTo>
                  <a:lnTo>
                    <a:pt x="0" y="42"/>
                  </a:lnTo>
                  <a:lnTo>
                    <a:pt x="1431" y="42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0" name="Freeform 95"/>
            <p:cNvSpPr>
              <a:spLocks/>
            </p:cNvSpPr>
            <p:nvPr/>
          </p:nvSpPr>
          <p:spPr bwMode="auto">
            <a:xfrm>
              <a:off x="2718" y="1873"/>
              <a:ext cx="1445" cy="28"/>
            </a:xfrm>
            <a:custGeom>
              <a:avLst/>
              <a:gdLst>
                <a:gd name="T0" fmla="*/ 14 w 1445"/>
                <a:gd name="T1" fmla="*/ 0 h 28"/>
                <a:gd name="T2" fmla="*/ 0 w 1445"/>
                <a:gd name="T3" fmla="*/ 28 h 28"/>
                <a:gd name="T4" fmla="*/ 1431 w 1445"/>
                <a:gd name="T5" fmla="*/ 28 h 28"/>
                <a:gd name="T6" fmla="*/ 1445 w 1445"/>
                <a:gd name="T7" fmla="*/ 0 h 28"/>
                <a:gd name="T8" fmla="*/ 14 w 14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28"/>
                <a:gd name="T17" fmla="*/ 1445 w 14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28">
                  <a:moveTo>
                    <a:pt x="14" y="0"/>
                  </a:moveTo>
                  <a:lnTo>
                    <a:pt x="0" y="28"/>
                  </a:lnTo>
                  <a:lnTo>
                    <a:pt x="1431" y="28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1" name="Freeform 96"/>
            <p:cNvSpPr>
              <a:spLocks/>
            </p:cNvSpPr>
            <p:nvPr/>
          </p:nvSpPr>
          <p:spPr bwMode="auto">
            <a:xfrm>
              <a:off x="2704" y="1901"/>
              <a:ext cx="1445" cy="42"/>
            </a:xfrm>
            <a:custGeom>
              <a:avLst/>
              <a:gdLst>
                <a:gd name="T0" fmla="*/ 14 w 1445"/>
                <a:gd name="T1" fmla="*/ 0 h 42"/>
                <a:gd name="T2" fmla="*/ 0 w 1445"/>
                <a:gd name="T3" fmla="*/ 42 h 42"/>
                <a:gd name="T4" fmla="*/ 1431 w 1445"/>
                <a:gd name="T5" fmla="*/ 42 h 42"/>
                <a:gd name="T6" fmla="*/ 1445 w 1445"/>
                <a:gd name="T7" fmla="*/ 0 h 42"/>
                <a:gd name="T8" fmla="*/ 14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14" y="0"/>
                  </a:moveTo>
                  <a:lnTo>
                    <a:pt x="0" y="42"/>
                  </a:lnTo>
                  <a:lnTo>
                    <a:pt x="1431" y="42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2" name="Freeform 97"/>
            <p:cNvSpPr>
              <a:spLocks/>
            </p:cNvSpPr>
            <p:nvPr/>
          </p:nvSpPr>
          <p:spPr bwMode="auto">
            <a:xfrm>
              <a:off x="2690" y="1943"/>
              <a:ext cx="1445" cy="42"/>
            </a:xfrm>
            <a:custGeom>
              <a:avLst/>
              <a:gdLst>
                <a:gd name="T0" fmla="*/ 14 w 1445"/>
                <a:gd name="T1" fmla="*/ 0 h 42"/>
                <a:gd name="T2" fmla="*/ 0 w 1445"/>
                <a:gd name="T3" fmla="*/ 42 h 42"/>
                <a:gd name="T4" fmla="*/ 1431 w 1445"/>
                <a:gd name="T5" fmla="*/ 42 h 42"/>
                <a:gd name="T6" fmla="*/ 1445 w 1445"/>
                <a:gd name="T7" fmla="*/ 0 h 42"/>
                <a:gd name="T8" fmla="*/ 14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14" y="0"/>
                  </a:moveTo>
                  <a:lnTo>
                    <a:pt x="0" y="42"/>
                  </a:lnTo>
                  <a:lnTo>
                    <a:pt x="1431" y="42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3" name="Freeform 98"/>
            <p:cNvSpPr>
              <a:spLocks/>
            </p:cNvSpPr>
            <p:nvPr/>
          </p:nvSpPr>
          <p:spPr bwMode="auto">
            <a:xfrm>
              <a:off x="2676" y="1985"/>
              <a:ext cx="1445" cy="42"/>
            </a:xfrm>
            <a:custGeom>
              <a:avLst/>
              <a:gdLst>
                <a:gd name="T0" fmla="*/ 14 w 1445"/>
                <a:gd name="T1" fmla="*/ 0 h 42"/>
                <a:gd name="T2" fmla="*/ 0 w 1445"/>
                <a:gd name="T3" fmla="*/ 42 h 42"/>
                <a:gd name="T4" fmla="*/ 1431 w 1445"/>
                <a:gd name="T5" fmla="*/ 42 h 42"/>
                <a:gd name="T6" fmla="*/ 1445 w 1445"/>
                <a:gd name="T7" fmla="*/ 0 h 42"/>
                <a:gd name="T8" fmla="*/ 14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14" y="0"/>
                  </a:moveTo>
                  <a:lnTo>
                    <a:pt x="0" y="42"/>
                  </a:lnTo>
                  <a:lnTo>
                    <a:pt x="1431" y="42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4" name="Rectangle 99"/>
            <p:cNvSpPr>
              <a:spLocks noChangeArrowheads="1"/>
            </p:cNvSpPr>
            <p:nvPr/>
          </p:nvSpPr>
          <p:spPr bwMode="auto">
            <a:xfrm>
              <a:off x="2676" y="2027"/>
              <a:ext cx="1431" cy="56"/>
            </a:xfrm>
            <a:prstGeom prst="rect">
              <a:avLst/>
            </a:prstGeom>
            <a:solidFill>
              <a:srgbClr val="F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5" name="Freeform 100"/>
            <p:cNvSpPr>
              <a:spLocks/>
            </p:cNvSpPr>
            <p:nvPr/>
          </p:nvSpPr>
          <p:spPr bwMode="auto">
            <a:xfrm>
              <a:off x="2662" y="2083"/>
              <a:ext cx="1445" cy="42"/>
            </a:xfrm>
            <a:custGeom>
              <a:avLst/>
              <a:gdLst>
                <a:gd name="T0" fmla="*/ 14 w 1445"/>
                <a:gd name="T1" fmla="*/ 0 h 42"/>
                <a:gd name="T2" fmla="*/ 0 w 1445"/>
                <a:gd name="T3" fmla="*/ 42 h 42"/>
                <a:gd name="T4" fmla="*/ 1431 w 1445"/>
                <a:gd name="T5" fmla="*/ 42 h 42"/>
                <a:gd name="T6" fmla="*/ 1445 w 1445"/>
                <a:gd name="T7" fmla="*/ 0 h 42"/>
                <a:gd name="T8" fmla="*/ 14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14" y="0"/>
                  </a:moveTo>
                  <a:lnTo>
                    <a:pt x="0" y="42"/>
                  </a:lnTo>
                  <a:lnTo>
                    <a:pt x="1431" y="42"/>
                  </a:lnTo>
                  <a:lnTo>
                    <a:pt x="144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B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6" name="Rectangle 101"/>
            <p:cNvSpPr>
              <a:spLocks noChangeArrowheads="1"/>
            </p:cNvSpPr>
            <p:nvPr/>
          </p:nvSpPr>
          <p:spPr bwMode="auto">
            <a:xfrm>
              <a:off x="2662" y="2125"/>
              <a:ext cx="1431" cy="56"/>
            </a:xfrm>
            <a:prstGeom prst="rect">
              <a:avLst/>
            </a:prstGeom>
            <a:solidFill>
              <a:srgbClr val="E4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7" name="Rectangle 102"/>
            <p:cNvSpPr>
              <a:spLocks noChangeArrowheads="1"/>
            </p:cNvSpPr>
            <p:nvPr/>
          </p:nvSpPr>
          <p:spPr bwMode="auto">
            <a:xfrm>
              <a:off x="2662" y="2181"/>
              <a:ext cx="1431" cy="70"/>
            </a:xfrm>
            <a:prstGeom prst="rect">
              <a:avLst/>
            </a:prstGeom>
            <a:solidFill>
              <a:srgbClr val="DD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8" name="Rectangle 103"/>
            <p:cNvSpPr>
              <a:spLocks noChangeArrowheads="1"/>
            </p:cNvSpPr>
            <p:nvPr/>
          </p:nvSpPr>
          <p:spPr bwMode="auto">
            <a:xfrm>
              <a:off x="2662" y="2251"/>
              <a:ext cx="1431" cy="42"/>
            </a:xfrm>
            <a:prstGeom prst="rect">
              <a:avLst/>
            </a:prstGeom>
            <a:solidFill>
              <a:srgbClr val="D7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9" name="Rectangle 104"/>
            <p:cNvSpPr>
              <a:spLocks noChangeArrowheads="1"/>
            </p:cNvSpPr>
            <p:nvPr/>
          </p:nvSpPr>
          <p:spPr bwMode="auto">
            <a:xfrm>
              <a:off x="2662" y="2293"/>
              <a:ext cx="1431" cy="42"/>
            </a:xfrm>
            <a:prstGeom prst="rect">
              <a:avLst/>
            </a:prstGeom>
            <a:solidFill>
              <a:srgbClr val="D0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0" name="Freeform 105"/>
            <p:cNvSpPr>
              <a:spLocks/>
            </p:cNvSpPr>
            <p:nvPr/>
          </p:nvSpPr>
          <p:spPr bwMode="auto">
            <a:xfrm>
              <a:off x="2662" y="2335"/>
              <a:ext cx="1445" cy="42"/>
            </a:xfrm>
            <a:custGeom>
              <a:avLst/>
              <a:gdLst>
                <a:gd name="T0" fmla="*/ 0 w 1445"/>
                <a:gd name="T1" fmla="*/ 0 h 42"/>
                <a:gd name="T2" fmla="*/ 14 w 1445"/>
                <a:gd name="T3" fmla="*/ 42 h 42"/>
                <a:gd name="T4" fmla="*/ 1445 w 1445"/>
                <a:gd name="T5" fmla="*/ 42 h 42"/>
                <a:gd name="T6" fmla="*/ 1431 w 1445"/>
                <a:gd name="T7" fmla="*/ 0 h 42"/>
                <a:gd name="T8" fmla="*/ 0 w 14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42"/>
                <a:gd name="T17" fmla="*/ 1445 w 144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42">
                  <a:moveTo>
                    <a:pt x="0" y="0"/>
                  </a:moveTo>
                  <a:lnTo>
                    <a:pt x="14" y="42"/>
                  </a:lnTo>
                  <a:lnTo>
                    <a:pt x="1445" y="42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1" name="Rectangle 106"/>
            <p:cNvSpPr>
              <a:spLocks noChangeArrowheads="1"/>
            </p:cNvSpPr>
            <p:nvPr/>
          </p:nvSpPr>
          <p:spPr bwMode="auto">
            <a:xfrm>
              <a:off x="2676" y="2377"/>
              <a:ext cx="1431" cy="42"/>
            </a:xfrm>
            <a:prstGeom prst="rect">
              <a:avLst/>
            </a:prstGeom>
            <a:solidFill>
              <a:srgbClr val="C3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2" name="Freeform 107"/>
            <p:cNvSpPr>
              <a:spLocks/>
            </p:cNvSpPr>
            <p:nvPr/>
          </p:nvSpPr>
          <p:spPr bwMode="auto">
            <a:xfrm>
              <a:off x="2676" y="2419"/>
              <a:ext cx="1445" cy="28"/>
            </a:xfrm>
            <a:custGeom>
              <a:avLst/>
              <a:gdLst>
                <a:gd name="T0" fmla="*/ 0 w 1445"/>
                <a:gd name="T1" fmla="*/ 0 h 28"/>
                <a:gd name="T2" fmla="*/ 14 w 1445"/>
                <a:gd name="T3" fmla="*/ 28 h 28"/>
                <a:gd name="T4" fmla="*/ 1445 w 1445"/>
                <a:gd name="T5" fmla="*/ 28 h 28"/>
                <a:gd name="T6" fmla="*/ 1431 w 1445"/>
                <a:gd name="T7" fmla="*/ 0 h 28"/>
                <a:gd name="T8" fmla="*/ 0 w 14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28"/>
                <a:gd name="T17" fmla="*/ 1445 w 14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28">
                  <a:moveTo>
                    <a:pt x="0" y="0"/>
                  </a:moveTo>
                  <a:lnTo>
                    <a:pt x="14" y="28"/>
                  </a:lnTo>
                  <a:lnTo>
                    <a:pt x="1445" y="28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" name="Rectangle 108"/>
            <p:cNvSpPr>
              <a:spLocks noChangeArrowheads="1"/>
            </p:cNvSpPr>
            <p:nvPr/>
          </p:nvSpPr>
          <p:spPr bwMode="auto">
            <a:xfrm>
              <a:off x="2690" y="2447"/>
              <a:ext cx="1431" cy="42"/>
            </a:xfrm>
            <a:prstGeom prst="rect">
              <a:avLst/>
            </a:prstGeom>
            <a:solidFill>
              <a:srgbClr val="B5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4" name="Freeform 109"/>
            <p:cNvSpPr>
              <a:spLocks/>
            </p:cNvSpPr>
            <p:nvPr/>
          </p:nvSpPr>
          <p:spPr bwMode="auto">
            <a:xfrm>
              <a:off x="2690" y="2489"/>
              <a:ext cx="1445" cy="14"/>
            </a:xfrm>
            <a:custGeom>
              <a:avLst/>
              <a:gdLst>
                <a:gd name="T0" fmla="*/ 0 w 1445"/>
                <a:gd name="T1" fmla="*/ 0 h 14"/>
                <a:gd name="T2" fmla="*/ 14 w 1445"/>
                <a:gd name="T3" fmla="*/ 14 h 14"/>
                <a:gd name="T4" fmla="*/ 1445 w 1445"/>
                <a:gd name="T5" fmla="*/ 14 h 14"/>
                <a:gd name="T6" fmla="*/ 1431 w 1445"/>
                <a:gd name="T7" fmla="*/ 0 h 14"/>
                <a:gd name="T8" fmla="*/ 0 w 14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4"/>
                <a:gd name="T17" fmla="*/ 1445 w 14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4">
                  <a:moveTo>
                    <a:pt x="0" y="0"/>
                  </a:moveTo>
                  <a:lnTo>
                    <a:pt x="14" y="14"/>
                  </a:lnTo>
                  <a:lnTo>
                    <a:pt x="1445" y="14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5" name="Freeform 110"/>
            <p:cNvSpPr>
              <a:spLocks/>
            </p:cNvSpPr>
            <p:nvPr/>
          </p:nvSpPr>
          <p:spPr bwMode="auto">
            <a:xfrm>
              <a:off x="2704" y="2503"/>
              <a:ext cx="1445" cy="28"/>
            </a:xfrm>
            <a:custGeom>
              <a:avLst/>
              <a:gdLst>
                <a:gd name="T0" fmla="*/ 0 w 1445"/>
                <a:gd name="T1" fmla="*/ 0 h 28"/>
                <a:gd name="T2" fmla="*/ 14 w 1445"/>
                <a:gd name="T3" fmla="*/ 28 h 28"/>
                <a:gd name="T4" fmla="*/ 1445 w 1445"/>
                <a:gd name="T5" fmla="*/ 28 h 28"/>
                <a:gd name="T6" fmla="*/ 1431 w 1445"/>
                <a:gd name="T7" fmla="*/ 0 h 28"/>
                <a:gd name="T8" fmla="*/ 0 w 14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28"/>
                <a:gd name="T17" fmla="*/ 1445 w 14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28">
                  <a:moveTo>
                    <a:pt x="0" y="0"/>
                  </a:moveTo>
                  <a:lnTo>
                    <a:pt x="14" y="28"/>
                  </a:lnTo>
                  <a:lnTo>
                    <a:pt x="1445" y="28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6" name="Freeform 111"/>
            <p:cNvSpPr>
              <a:spLocks/>
            </p:cNvSpPr>
            <p:nvPr/>
          </p:nvSpPr>
          <p:spPr bwMode="auto">
            <a:xfrm>
              <a:off x="2718" y="2531"/>
              <a:ext cx="1445" cy="1"/>
            </a:xfrm>
            <a:custGeom>
              <a:avLst/>
              <a:gdLst>
                <a:gd name="T0" fmla="*/ 0 w 1445"/>
                <a:gd name="T1" fmla="*/ 0 h 1"/>
                <a:gd name="T2" fmla="*/ 14 w 1445"/>
                <a:gd name="T3" fmla="*/ 0 h 1"/>
                <a:gd name="T4" fmla="*/ 1445 w 1445"/>
                <a:gd name="T5" fmla="*/ 0 h 1"/>
                <a:gd name="T6" fmla="*/ 1431 w 1445"/>
                <a:gd name="T7" fmla="*/ 0 h 1"/>
                <a:gd name="T8" fmla="*/ 0 w 144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"/>
                <a:gd name="T17" fmla="*/ 1445 w 144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">
                  <a:moveTo>
                    <a:pt x="0" y="0"/>
                  </a:moveTo>
                  <a:lnTo>
                    <a:pt x="14" y="0"/>
                  </a:lnTo>
                  <a:lnTo>
                    <a:pt x="1445" y="0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7" name="Freeform 112"/>
            <p:cNvSpPr>
              <a:spLocks/>
            </p:cNvSpPr>
            <p:nvPr/>
          </p:nvSpPr>
          <p:spPr bwMode="auto">
            <a:xfrm>
              <a:off x="2732" y="2531"/>
              <a:ext cx="1445" cy="14"/>
            </a:xfrm>
            <a:custGeom>
              <a:avLst/>
              <a:gdLst>
                <a:gd name="T0" fmla="*/ 0 w 1445"/>
                <a:gd name="T1" fmla="*/ 0 h 14"/>
                <a:gd name="T2" fmla="*/ 14 w 1445"/>
                <a:gd name="T3" fmla="*/ 14 h 14"/>
                <a:gd name="T4" fmla="*/ 1445 w 1445"/>
                <a:gd name="T5" fmla="*/ 14 h 14"/>
                <a:gd name="T6" fmla="*/ 1431 w 1445"/>
                <a:gd name="T7" fmla="*/ 0 h 14"/>
                <a:gd name="T8" fmla="*/ 0 w 14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4"/>
                <a:gd name="T17" fmla="*/ 1445 w 14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4">
                  <a:moveTo>
                    <a:pt x="0" y="0"/>
                  </a:moveTo>
                  <a:lnTo>
                    <a:pt x="14" y="14"/>
                  </a:lnTo>
                  <a:lnTo>
                    <a:pt x="1445" y="14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8" name="Freeform 113"/>
            <p:cNvSpPr>
              <a:spLocks/>
            </p:cNvSpPr>
            <p:nvPr/>
          </p:nvSpPr>
          <p:spPr bwMode="auto">
            <a:xfrm>
              <a:off x="2746" y="2545"/>
              <a:ext cx="1445" cy="1"/>
            </a:xfrm>
            <a:custGeom>
              <a:avLst/>
              <a:gdLst>
                <a:gd name="T0" fmla="*/ 0 w 1445"/>
                <a:gd name="T1" fmla="*/ 0 h 1"/>
                <a:gd name="T2" fmla="*/ 14 w 1445"/>
                <a:gd name="T3" fmla="*/ 0 h 1"/>
                <a:gd name="T4" fmla="*/ 1445 w 1445"/>
                <a:gd name="T5" fmla="*/ 0 h 1"/>
                <a:gd name="T6" fmla="*/ 1431 w 1445"/>
                <a:gd name="T7" fmla="*/ 0 h 1"/>
                <a:gd name="T8" fmla="*/ 0 w 144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5"/>
                <a:gd name="T16" fmla="*/ 0 h 1"/>
                <a:gd name="T17" fmla="*/ 1445 w 144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5" h="1">
                  <a:moveTo>
                    <a:pt x="0" y="0"/>
                  </a:moveTo>
                  <a:lnTo>
                    <a:pt x="14" y="0"/>
                  </a:lnTo>
                  <a:lnTo>
                    <a:pt x="1445" y="0"/>
                  </a:lnTo>
                  <a:lnTo>
                    <a:pt x="14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9" name="Freeform 114"/>
            <p:cNvSpPr>
              <a:spLocks/>
            </p:cNvSpPr>
            <p:nvPr/>
          </p:nvSpPr>
          <p:spPr bwMode="auto">
            <a:xfrm>
              <a:off x="4093" y="1761"/>
              <a:ext cx="267" cy="784"/>
            </a:xfrm>
            <a:custGeom>
              <a:avLst/>
              <a:gdLst>
                <a:gd name="T0" fmla="*/ 267 w 267"/>
                <a:gd name="T1" fmla="*/ 294 h 784"/>
                <a:gd name="T2" fmla="*/ 267 w 267"/>
                <a:gd name="T3" fmla="*/ 252 h 784"/>
                <a:gd name="T4" fmla="*/ 267 w 267"/>
                <a:gd name="T5" fmla="*/ 210 h 784"/>
                <a:gd name="T6" fmla="*/ 252 w 267"/>
                <a:gd name="T7" fmla="*/ 168 h 784"/>
                <a:gd name="T8" fmla="*/ 252 w 267"/>
                <a:gd name="T9" fmla="*/ 126 h 784"/>
                <a:gd name="T10" fmla="*/ 238 w 267"/>
                <a:gd name="T11" fmla="*/ 98 h 784"/>
                <a:gd name="T12" fmla="*/ 224 w 267"/>
                <a:gd name="T13" fmla="*/ 56 h 784"/>
                <a:gd name="T14" fmla="*/ 210 w 267"/>
                <a:gd name="T15" fmla="*/ 42 h 784"/>
                <a:gd name="T16" fmla="*/ 196 w 267"/>
                <a:gd name="T17" fmla="*/ 14 h 784"/>
                <a:gd name="T18" fmla="*/ 182 w 267"/>
                <a:gd name="T19" fmla="*/ 14 h 784"/>
                <a:gd name="T20" fmla="*/ 168 w 267"/>
                <a:gd name="T21" fmla="*/ 0 h 784"/>
                <a:gd name="T22" fmla="*/ 154 w 267"/>
                <a:gd name="T23" fmla="*/ 0 h 784"/>
                <a:gd name="T24" fmla="*/ 126 w 267"/>
                <a:gd name="T25" fmla="*/ 14 h 784"/>
                <a:gd name="T26" fmla="*/ 112 w 267"/>
                <a:gd name="T27" fmla="*/ 28 h 784"/>
                <a:gd name="T28" fmla="*/ 98 w 267"/>
                <a:gd name="T29" fmla="*/ 56 h 784"/>
                <a:gd name="T30" fmla="*/ 84 w 267"/>
                <a:gd name="T31" fmla="*/ 70 h 784"/>
                <a:gd name="T32" fmla="*/ 70 w 267"/>
                <a:gd name="T33" fmla="*/ 112 h 784"/>
                <a:gd name="T34" fmla="*/ 56 w 267"/>
                <a:gd name="T35" fmla="*/ 140 h 784"/>
                <a:gd name="T36" fmla="*/ 42 w 267"/>
                <a:gd name="T37" fmla="*/ 182 h 784"/>
                <a:gd name="T38" fmla="*/ 28 w 267"/>
                <a:gd name="T39" fmla="*/ 224 h 784"/>
                <a:gd name="T40" fmla="*/ 14 w 267"/>
                <a:gd name="T41" fmla="*/ 266 h 784"/>
                <a:gd name="T42" fmla="*/ 14 w 267"/>
                <a:gd name="T43" fmla="*/ 322 h 784"/>
                <a:gd name="T44" fmla="*/ 0 w 267"/>
                <a:gd name="T45" fmla="*/ 364 h 784"/>
                <a:gd name="T46" fmla="*/ 0 w 267"/>
                <a:gd name="T47" fmla="*/ 420 h 784"/>
                <a:gd name="T48" fmla="*/ 0 w 267"/>
                <a:gd name="T49" fmla="*/ 490 h 784"/>
                <a:gd name="T50" fmla="*/ 0 w 267"/>
                <a:gd name="T51" fmla="*/ 532 h 784"/>
                <a:gd name="T52" fmla="*/ 0 w 267"/>
                <a:gd name="T53" fmla="*/ 574 h 784"/>
                <a:gd name="T54" fmla="*/ 14 w 267"/>
                <a:gd name="T55" fmla="*/ 616 h 784"/>
                <a:gd name="T56" fmla="*/ 14 w 267"/>
                <a:gd name="T57" fmla="*/ 658 h 784"/>
                <a:gd name="T58" fmla="*/ 28 w 267"/>
                <a:gd name="T59" fmla="*/ 686 h 784"/>
                <a:gd name="T60" fmla="*/ 28 w 267"/>
                <a:gd name="T61" fmla="*/ 728 h 784"/>
                <a:gd name="T62" fmla="*/ 42 w 267"/>
                <a:gd name="T63" fmla="*/ 742 h 784"/>
                <a:gd name="T64" fmla="*/ 56 w 267"/>
                <a:gd name="T65" fmla="*/ 770 h 784"/>
                <a:gd name="T66" fmla="*/ 70 w 267"/>
                <a:gd name="T67" fmla="*/ 770 h 784"/>
                <a:gd name="T68" fmla="*/ 84 w 267"/>
                <a:gd name="T69" fmla="*/ 784 h 784"/>
                <a:gd name="T70" fmla="*/ 98 w 267"/>
                <a:gd name="T71" fmla="*/ 784 h 784"/>
                <a:gd name="T72" fmla="*/ 126 w 267"/>
                <a:gd name="T73" fmla="*/ 770 h 784"/>
                <a:gd name="T74" fmla="*/ 140 w 267"/>
                <a:gd name="T75" fmla="*/ 756 h 784"/>
                <a:gd name="T76" fmla="*/ 154 w 267"/>
                <a:gd name="T77" fmla="*/ 728 h 784"/>
                <a:gd name="T78" fmla="*/ 182 w 267"/>
                <a:gd name="T79" fmla="*/ 714 h 784"/>
                <a:gd name="T80" fmla="*/ 196 w 267"/>
                <a:gd name="T81" fmla="*/ 672 h 784"/>
                <a:gd name="T82" fmla="*/ 210 w 267"/>
                <a:gd name="T83" fmla="*/ 644 h 784"/>
                <a:gd name="T84" fmla="*/ 224 w 267"/>
                <a:gd name="T85" fmla="*/ 602 h 784"/>
                <a:gd name="T86" fmla="*/ 238 w 267"/>
                <a:gd name="T87" fmla="*/ 560 h 784"/>
                <a:gd name="T88" fmla="*/ 238 w 267"/>
                <a:gd name="T89" fmla="*/ 518 h 784"/>
                <a:gd name="T90" fmla="*/ 252 w 267"/>
                <a:gd name="T91" fmla="*/ 462 h 784"/>
                <a:gd name="T92" fmla="*/ 252 w 267"/>
                <a:gd name="T93" fmla="*/ 420 h 784"/>
                <a:gd name="T94" fmla="*/ 267 w 267"/>
                <a:gd name="T95" fmla="*/ 364 h 784"/>
                <a:gd name="T96" fmla="*/ 267 w 267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784"/>
                <a:gd name="T149" fmla="*/ 267 w 267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784">
                  <a:moveTo>
                    <a:pt x="267" y="294"/>
                  </a:moveTo>
                  <a:lnTo>
                    <a:pt x="267" y="252"/>
                  </a:lnTo>
                  <a:lnTo>
                    <a:pt x="267" y="210"/>
                  </a:lnTo>
                  <a:lnTo>
                    <a:pt x="252" y="168"/>
                  </a:lnTo>
                  <a:lnTo>
                    <a:pt x="252" y="126"/>
                  </a:lnTo>
                  <a:lnTo>
                    <a:pt x="238" y="98"/>
                  </a:lnTo>
                  <a:lnTo>
                    <a:pt x="224" y="56"/>
                  </a:lnTo>
                  <a:lnTo>
                    <a:pt x="210" y="4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6" y="770"/>
                  </a:lnTo>
                  <a:lnTo>
                    <a:pt x="140" y="756"/>
                  </a:lnTo>
                  <a:lnTo>
                    <a:pt x="154" y="728"/>
                  </a:lnTo>
                  <a:lnTo>
                    <a:pt x="182" y="714"/>
                  </a:lnTo>
                  <a:lnTo>
                    <a:pt x="196" y="672"/>
                  </a:lnTo>
                  <a:lnTo>
                    <a:pt x="210" y="644"/>
                  </a:lnTo>
                  <a:lnTo>
                    <a:pt x="224" y="602"/>
                  </a:lnTo>
                  <a:lnTo>
                    <a:pt x="238" y="560"/>
                  </a:lnTo>
                  <a:lnTo>
                    <a:pt x="238" y="518"/>
                  </a:lnTo>
                  <a:lnTo>
                    <a:pt x="252" y="462"/>
                  </a:lnTo>
                  <a:lnTo>
                    <a:pt x="252" y="420"/>
                  </a:lnTo>
                  <a:lnTo>
                    <a:pt x="267" y="364"/>
                  </a:lnTo>
                  <a:lnTo>
                    <a:pt x="267" y="294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0" name="Freeform 115"/>
            <p:cNvSpPr>
              <a:spLocks/>
            </p:cNvSpPr>
            <p:nvPr/>
          </p:nvSpPr>
          <p:spPr bwMode="auto">
            <a:xfrm>
              <a:off x="2662" y="1761"/>
              <a:ext cx="155" cy="784"/>
            </a:xfrm>
            <a:custGeom>
              <a:avLst/>
              <a:gdLst>
                <a:gd name="T0" fmla="*/ 155 w 155"/>
                <a:gd name="T1" fmla="*/ 0 h 784"/>
                <a:gd name="T2" fmla="*/ 127 w 155"/>
                <a:gd name="T3" fmla="*/ 14 h 784"/>
                <a:gd name="T4" fmla="*/ 112 w 155"/>
                <a:gd name="T5" fmla="*/ 28 h 784"/>
                <a:gd name="T6" fmla="*/ 98 w 155"/>
                <a:gd name="T7" fmla="*/ 56 h 784"/>
                <a:gd name="T8" fmla="*/ 84 w 155"/>
                <a:gd name="T9" fmla="*/ 70 h 784"/>
                <a:gd name="T10" fmla="*/ 70 w 155"/>
                <a:gd name="T11" fmla="*/ 112 h 784"/>
                <a:gd name="T12" fmla="*/ 56 w 155"/>
                <a:gd name="T13" fmla="*/ 140 h 784"/>
                <a:gd name="T14" fmla="*/ 42 w 155"/>
                <a:gd name="T15" fmla="*/ 182 h 784"/>
                <a:gd name="T16" fmla="*/ 28 w 155"/>
                <a:gd name="T17" fmla="*/ 224 h 784"/>
                <a:gd name="T18" fmla="*/ 14 w 155"/>
                <a:gd name="T19" fmla="*/ 266 h 784"/>
                <a:gd name="T20" fmla="*/ 14 w 155"/>
                <a:gd name="T21" fmla="*/ 322 h 784"/>
                <a:gd name="T22" fmla="*/ 0 w 155"/>
                <a:gd name="T23" fmla="*/ 364 h 784"/>
                <a:gd name="T24" fmla="*/ 0 w 155"/>
                <a:gd name="T25" fmla="*/ 420 h 784"/>
                <a:gd name="T26" fmla="*/ 0 w 155"/>
                <a:gd name="T27" fmla="*/ 490 h 784"/>
                <a:gd name="T28" fmla="*/ 0 w 155"/>
                <a:gd name="T29" fmla="*/ 532 h 784"/>
                <a:gd name="T30" fmla="*/ 0 w 155"/>
                <a:gd name="T31" fmla="*/ 574 h 784"/>
                <a:gd name="T32" fmla="*/ 14 w 155"/>
                <a:gd name="T33" fmla="*/ 616 h 784"/>
                <a:gd name="T34" fmla="*/ 14 w 155"/>
                <a:gd name="T35" fmla="*/ 658 h 784"/>
                <a:gd name="T36" fmla="*/ 28 w 155"/>
                <a:gd name="T37" fmla="*/ 686 h 784"/>
                <a:gd name="T38" fmla="*/ 28 w 155"/>
                <a:gd name="T39" fmla="*/ 728 h 784"/>
                <a:gd name="T40" fmla="*/ 42 w 155"/>
                <a:gd name="T41" fmla="*/ 742 h 784"/>
                <a:gd name="T42" fmla="*/ 56 w 155"/>
                <a:gd name="T43" fmla="*/ 770 h 784"/>
                <a:gd name="T44" fmla="*/ 70 w 155"/>
                <a:gd name="T45" fmla="*/ 770 h 784"/>
                <a:gd name="T46" fmla="*/ 84 w 155"/>
                <a:gd name="T47" fmla="*/ 784 h 784"/>
                <a:gd name="T48" fmla="*/ 98 w 155"/>
                <a:gd name="T49" fmla="*/ 784 h 7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784"/>
                <a:gd name="T77" fmla="*/ 155 w 155"/>
                <a:gd name="T78" fmla="*/ 784 h 7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784">
                  <a:moveTo>
                    <a:pt x="155" y="0"/>
                  </a:moveTo>
                  <a:lnTo>
                    <a:pt x="127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1" name="Freeform 116"/>
            <p:cNvSpPr>
              <a:spLocks/>
            </p:cNvSpPr>
            <p:nvPr/>
          </p:nvSpPr>
          <p:spPr bwMode="auto">
            <a:xfrm>
              <a:off x="4093" y="1761"/>
              <a:ext cx="267" cy="784"/>
            </a:xfrm>
            <a:custGeom>
              <a:avLst/>
              <a:gdLst>
                <a:gd name="T0" fmla="*/ 267 w 267"/>
                <a:gd name="T1" fmla="*/ 294 h 784"/>
                <a:gd name="T2" fmla="*/ 267 w 267"/>
                <a:gd name="T3" fmla="*/ 252 h 784"/>
                <a:gd name="T4" fmla="*/ 267 w 267"/>
                <a:gd name="T5" fmla="*/ 210 h 784"/>
                <a:gd name="T6" fmla="*/ 252 w 267"/>
                <a:gd name="T7" fmla="*/ 168 h 784"/>
                <a:gd name="T8" fmla="*/ 252 w 267"/>
                <a:gd name="T9" fmla="*/ 126 h 784"/>
                <a:gd name="T10" fmla="*/ 238 w 267"/>
                <a:gd name="T11" fmla="*/ 98 h 784"/>
                <a:gd name="T12" fmla="*/ 224 w 267"/>
                <a:gd name="T13" fmla="*/ 56 h 784"/>
                <a:gd name="T14" fmla="*/ 210 w 267"/>
                <a:gd name="T15" fmla="*/ 42 h 784"/>
                <a:gd name="T16" fmla="*/ 196 w 267"/>
                <a:gd name="T17" fmla="*/ 14 h 784"/>
                <a:gd name="T18" fmla="*/ 182 w 267"/>
                <a:gd name="T19" fmla="*/ 14 h 784"/>
                <a:gd name="T20" fmla="*/ 168 w 267"/>
                <a:gd name="T21" fmla="*/ 0 h 784"/>
                <a:gd name="T22" fmla="*/ 154 w 267"/>
                <a:gd name="T23" fmla="*/ 0 h 784"/>
                <a:gd name="T24" fmla="*/ 126 w 267"/>
                <a:gd name="T25" fmla="*/ 14 h 784"/>
                <a:gd name="T26" fmla="*/ 112 w 267"/>
                <a:gd name="T27" fmla="*/ 28 h 784"/>
                <a:gd name="T28" fmla="*/ 98 w 267"/>
                <a:gd name="T29" fmla="*/ 56 h 784"/>
                <a:gd name="T30" fmla="*/ 84 w 267"/>
                <a:gd name="T31" fmla="*/ 70 h 784"/>
                <a:gd name="T32" fmla="*/ 70 w 267"/>
                <a:gd name="T33" fmla="*/ 112 h 784"/>
                <a:gd name="T34" fmla="*/ 56 w 267"/>
                <a:gd name="T35" fmla="*/ 140 h 784"/>
                <a:gd name="T36" fmla="*/ 42 w 267"/>
                <a:gd name="T37" fmla="*/ 182 h 784"/>
                <a:gd name="T38" fmla="*/ 28 w 267"/>
                <a:gd name="T39" fmla="*/ 224 h 784"/>
                <a:gd name="T40" fmla="*/ 14 w 267"/>
                <a:gd name="T41" fmla="*/ 266 h 784"/>
                <a:gd name="T42" fmla="*/ 14 w 267"/>
                <a:gd name="T43" fmla="*/ 322 h 784"/>
                <a:gd name="T44" fmla="*/ 0 w 267"/>
                <a:gd name="T45" fmla="*/ 364 h 784"/>
                <a:gd name="T46" fmla="*/ 0 w 267"/>
                <a:gd name="T47" fmla="*/ 420 h 784"/>
                <a:gd name="T48" fmla="*/ 0 w 267"/>
                <a:gd name="T49" fmla="*/ 490 h 784"/>
                <a:gd name="T50" fmla="*/ 0 w 267"/>
                <a:gd name="T51" fmla="*/ 532 h 784"/>
                <a:gd name="T52" fmla="*/ 0 w 267"/>
                <a:gd name="T53" fmla="*/ 574 h 784"/>
                <a:gd name="T54" fmla="*/ 14 w 267"/>
                <a:gd name="T55" fmla="*/ 616 h 784"/>
                <a:gd name="T56" fmla="*/ 14 w 267"/>
                <a:gd name="T57" fmla="*/ 658 h 784"/>
                <a:gd name="T58" fmla="*/ 28 w 267"/>
                <a:gd name="T59" fmla="*/ 686 h 784"/>
                <a:gd name="T60" fmla="*/ 28 w 267"/>
                <a:gd name="T61" fmla="*/ 728 h 784"/>
                <a:gd name="T62" fmla="*/ 42 w 267"/>
                <a:gd name="T63" fmla="*/ 742 h 784"/>
                <a:gd name="T64" fmla="*/ 56 w 267"/>
                <a:gd name="T65" fmla="*/ 770 h 784"/>
                <a:gd name="T66" fmla="*/ 70 w 267"/>
                <a:gd name="T67" fmla="*/ 770 h 784"/>
                <a:gd name="T68" fmla="*/ 84 w 267"/>
                <a:gd name="T69" fmla="*/ 784 h 784"/>
                <a:gd name="T70" fmla="*/ 98 w 267"/>
                <a:gd name="T71" fmla="*/ 784 h 784"/>
                <a:gd name="T72" fmla="*/ 126 w 267"/>
                <a:gd name="T73" fmla="*/ 770 h 784"/>
                <a:gd name="T74" fmla="*/ 140 w 267"/>
                <a:gd name="T75" fmla="*/ 756 h 784"/>
                <a:gd name="T76" fmla="*/ 154 w 267"/>
                <a:gd name="T77" fmla="*/ 728 h 784"/>
                <a:gd name="T78" fmla="*/ 182 w 267"/>
                <a:gd name="T79" fmla="*/ 714 h 784"/>
                <a:gd name="T80" fmla="*/ 196 w 267"/>
                <a:gd name="T81" fmla="*/ 672 h 784"/>
                <a:gd name="T82" fmla="*/ 210 w 267"/>
                <a:gd name="T83" fmla="*/ 644 h 784"/>
                <a:gd name="T84" fmla="*/ 224 w 267"/>
                <a:gd name="T85" fmla="*/ 602 h 784"/>
                <a:gd name="T86" fmla="*/ 238 w 267"/>
                <a:gd name="T87" fmla="*/ 560 h 784"/>
                <a:gd name="T88" fmla="*/ 238 w 267"/>
                <a:gd name="T89" fmla="*/ 518 h 784"/>
                <a:gd name="T90" fmla="*/ 252 w 267"/>
                <a:gd name="T91" fmla="*/ 462 h 784"/>
                <a:gd name="T92" fmla="*/ 252 w 267"/>
                <a:gd name="T93" fmla="*/ 420 h 784"/>
                <a:gd name="T94" fmla="*/ 267 w 267"/>
                <a:gd name="T95" fmla="*/ 364 h 784"/>
                <a:gd name="T96" fmla="*/ 267 w 267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784"/>
                <a:gd name="T149" fmla="*/ 267 w 267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784">
                  <a:moveTo>
                    <a:pt x="267" y="294"/>
                  </a:moveTo>
                  <a:lnTo>
                    <a:pt x="267" y="252"/>
                  </a:lnTo>
                  <a:lnTo>
                    <a:pt x="267" y="210"/>
                  </a:lnTo>
                  <a:lnTo>
                    <a:pt x="252" y="168"/>
                  </a:lnTo>
                  <a:lnTo>
                    <a:pt x="252" y="126"/>
                  </a:lnTo>
                  <a:lnTo>
                    <a:pt x="238" y="98"/>
                  </a:lnTo>
                  <a:lnTo>
                    <a:pt x="224" y="56"/>
                  </a:lnTo>
                  <a:lnTo>
                    <a:pt x="210" y="4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  <a:lnTo>
                    <a:pt x="126" y="770"/>
                  </a:lnTo>
                  <a:lnTo>
                    <a:pt x="140" y="756"/>
                  </a:lnTo>
                  <a:lnTo>
                    <a:pt x="154" y="728"/>
                  </a:lnTo>
                  <a:lnTo>
                    <a:pt x="182" y="714"/>
                  </a:lnTo>
                  <a:lnTo>
                    <a:pt x="196" y="672"/>
                  </a:lnTo>
                  <a:lnTo>
                    <a:pt x="210" y="644"/>
                  </a:lnTo>
                  <a:lnTo>
                    <a:pt x="224" y="602"/>
                  </a:lnTo>
                  <a:lnTo>
                    <a:pt x="238" y="560"/>
                  </a:lnTo>
                  <a:lnTo>
                    <a:pt x="238" y="518"/>
                  </a:lnTo>
                  <a:lnTo>
                    <a:pt x="252" y="462"/>
                  </a:lnTo>
                  <a:lnTo>
                    <a:pt x="252" y="420"/>
                  </a:lnTo>
                  <a:lnTo>
                    <a:pt x="267" y="364"/>
                  </a:lnTo>
                  <a:lnTo>
                    <a:pt x="267" y="294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2" name="Line 117"/>
            <p:cNvSpPr>
              <a:spLocks noChangeShapeType="1"/>
            </p:cNvSpPr>
            <p:nvPr/>
          </p:nvSpPr>
          <p:spPr bwMode="auto">
            <a:xfrm>
              <a:off x="2817" y="1761"/>
              <a:ext cx="143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3" name="Line 118"/>
            <p:cNvSpPr>
              <a:spLocks noChangeShapeType="1"/>
            </p:cNvSpPr>
            <p:nvPr/>
          </p:nvSpPr>
          <p:spPr bwMode="auto">
            <a:xfrm>
              <a:off x="2760" y="2545"/>
              <a:ext cx="1431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4" name="Freeform 119"/>
            <p:cNvSpPr>
              <a:spLocks/>
            </p:cNvSpPr>
            <p:nvPr/>
          </p:nvSpPr>
          <p:spPr bwMode="auto">
            <a:xfrm>
              <a:off x="4219" y="1761"/>
              <a:ext cx="786" cy="14"/>
            </a:xfrm>
            <a:custGeom>
              <a:avLst/>
              <a:gdLst>
                <a:gd name="T0" fmla="*/ 28 w 786"/>
                <a:gd name="T1" fmla="*/ 0 h 14"/>
                <a:gd name="T2" fmla="*/ 0 w 786"/>
                <a:gd name="T3" fmla="*/ 14 h 14"/>
                <a:gd name="T4" fmla="*/ 758 w 786"/>
                <a:gd name="T5" fmla="*/ 14 h 14"/>
                <a:gd name="T6" fmla="*/ 786 w 786"/>
                <a:gd name="T7" fmla="*/ 0 h 14"/>
                <a:gd name="T8" fmla="*/ 28 w 78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6"/>
                <a:gd name="T16" fmla="*/ 0 h 14"/>
                <a:gd name="T17" fmla="*/ 786 w 78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6" h="14">
                  <a:moveTo>
                    <a:pt x="28" y="0"/>
                  </a:moveTo>
                  <a:lnTo>
                    <a:pt x="0" y="14"/>
                  </a:lnTo>
                  <a:lnTo>
                    <a:pt x="758" y="14"/>
                  </a:lnTo>
                  <a:lnTo>
                    <a:pt x="78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7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5" name="Freeform 120"/>
            <p:cNvSpPr>
              <a:spLocks/>
            </p:cNvSpPr>
            <p:nvPr/>
          </p:nvSpPr>
          <p:spPr bwMode="auto">
            <a:xfrm>
              <a:off x="4205" y="1775"/>
              <a:ext cx="772" cy="14"/>
            </a:xfrm>
            <a:custGeom>
              <a:avLst/>
              <a:gdLst>
                <a:gd name="T0" fmla="*/ 14 w 772"/>
                <a:gd name="T1" fmla="*/ 0 h 14"/>
                <a:gd name="T2" fmla="*/ 0 w 772"/>
                <a:gd name="T3" fmla="*/ 14 h 14"/>
                <a:gd name="T4" fmla="*/ 758 w 772"/>
                <a:gd name="T5" fmla="*/ 14 h 14"/>
                <a:gd name="T6" fmla="*/ 772 w 772"/>
                <a:gd name="T7" fmla="*/ 0 h 14"/>
                <a:gd name="T8" fmla="*/ 14 w 77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4"/>
                <a:gd name="T17" fmla="*/ 772 w 77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4">
                  <a:moveTo>
                    <a:pt x="14" y="0"/>
                  </a:moveTo>
                  <a:lnTo>
                    <a:pt x="0" y="14"/>
                  </a:lnTo>
                  <a:lnTo>
                    <a:pt x="758" y="14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D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6" name="Freeform 121"/>
            <p:cNvSpPr>
              <a:spLocks/>
            </p:cNvSpPr>
            <p:nvPr/>
          </p:nvSpPr>
          <p:spPr bwMode="auto">
            <a:xfrm>
              <a:off x="4191" y="1789"/>
              <a:ext cx="772" cy="28"/>
            </a:xfrm>
            <a:custGeom>
              <a:avLst/>
              <a:gdLst>
                <a:gd name="T0" fmla="*/ 14 w 772"/>
                <a:gd name="T1" fmla="*/ 0 h 28"/>
                <a:gd name="T2" fmla="*/ 0 w 772"/>
                <a:gd name="T3" fmla="*/ 28 h 28"/>
                <a:gd name="T4" fmla="*/ 758 w 772"/>
                <a:gd name="T5" fmla="*/ 28 h 28"/>
                <a:gd name="T6" fmla="*/ 772 w 772"/>
                <a:gd name="T7" fmla="*/ 0 h 28"/>
                <a:gd name="T8" fmla="*/ 14 w 77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28"/>
                <a:gd name="T17" fmla="*/ 772 w 77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28">
                  <a:moveTo>
                    <a:pt x="14" y="0"/>
                  </a:moveTo>
                  <a:lnTo>
                    <a:pt x="0" y="28"/>
                  </a:lnTo>
                  <a:lnTo>
                    <a:pt x="758" y="28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7" name="Freeform 122"/>
            <p:cNvSpPr>
              <a:spLocks/>
            </p:cNvSpPr>
            <p:nvPr/>
          </p:nvSpPr>
          <p:spPr bwMode="auto">
            <a:xfrm>
              <a:off x="4177" y="1817"/>
              <a:ext cx="772" cy="14"/>
            </a:xfrm>
            <a:custGeom>
              <a:avLst/>
              <a:gdLst>
                <a:gd name="T0" fmla="*/ 14 w 772"/>
                <a:gd name="T1" fmla="*/ 0 h 14"/>
                <a:gd name="T2" fmla="*/ 0 w 772"/>
                <a:gd name="T3" fmla="*/ 14 h 14"/>
                <a:gd name="T4" fmla="*/ 758 w 772"/>
                <a:gd name="T5" fmla="*/ 14 h 14"/>
                <a:gd name="T6" fmla="*/ 772 w 772"/>
                <a:gd name="T7" fmla="*/ 0 h 14"/>
                <a:gd name="T8" fmla="*/ 14 w 77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4"/>
                <a:gd name="T17" fmla="*/ 772 w 77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4">
                  <a:moveTo>
                    <a:pt x="14" y="0"/>
                  </a:moveTo>
                  <a:lnTo>
                    <a:pt x="0" y="14"/>
                  </a:lnTo>
                  <a:lnTo>
                    <a:pt x="758" y="14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B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8" name="Freeform 123"/>
            <p:cNvSpPr>
              <a:spLocks/>
            </p:cNvSpPr>
            <p:nvPr/>
          </p:nvSpPr>
          <p:spPr bwMode="auto">
            <a:xfrm>
              <a:off x="4163" y="1831"/>
              <a:ext cx="772" cy="42"/>
            </a:xfrm>
            <a:custGeom>
              <a:avLst/>
              <a:gdLst>
                <a:gd name="T0" fmla="*/ 14 w 772"/>
                <a:gd name="T1" fmla="*/ 0 h 42"/>
                <a:gd name="T2" fmla="*/ 0 w 772"/>
                <a:gd name="T3" fmla="*/ 42 h 42"/>
                <a:gd name="T4" fmla="*/ 758 w 772"/>
                <a:gd name="T5" fmla="*/ 42 h 42"/>
                <a:gd name="T6" fmla="*/ 772 w 772"/>
                <a:gd name="T7" fmla="*/ 0 h 42"/>
                <a:gd name="T8" fmla="*/ 14 w 77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42"/>
                <a:gd name="T17" fmla="*/ 772 w 77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42">
                  <a:moveTo>
                    <a:pt x="14" y="0"/>
                  </a:moveTo>
                  <a:lnTo>
                    <a:pt x="0" y="42"/>
                  </a:lnTo>
                  <a:lnTo>
                    <a:pt x="758" y="42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9" name="Freeform 124"/>
            <p:cNvSpPr>
              <a:spLocks/>
            </p:cNvSpPr>
            <p:nvPr/>
          </p:nvSpPr>
          <p:spPr bwMode="auto">
            <a:xfrm>
              <a:off x="4149" y="1873"/>
              <a:ext cx="772" cy="28"/>
            </a:xfrm>
            <a:custGeom>
              <a:avLst/>
              <a:gdLst>
                <a:gd name="T0" fmla="*/ 14 w 772"/>
                <a:gd name="T1" fmla="*/ 0 h 28"/>
                <a:gd name="T2" fmla="*/ 0 w 772"/>
                <a:gd name="T3" fmla="*/ 28 h 28"/>
                <a:gd name="T4" fmla="*/ 758 w 772"/>
                <a:gd name="T5" fmla="*/ 28 h 28"/>
                <a:gd name="T6" fmla="*/ 772 w 772"/>
                <a:gd name="T7" fmla="*/ 0 h 28"/>
                <a:gd name="T8" fmla="*/ 14 w 77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28"/>
                <a:gd name="T17" fmla="*/ 772 w 77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28">
                  <a:moveTo>
                    <a:pt x="14" y="0"/>
                  </a:moveTo>
                  <a:lnTo>
                    <a:pt x="0" y="28"/>
                  </a:lnTo>
                  <a:lnTo>
                    <a:pt x="758" y="28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0" name="Freeform 125"/>
            <p:cNvSpPr>
              <a:spLocks/>
            </p:cNvSpPr>
            <p:nvPr/>
          </p:nvSpPr>
          <p:spPr bwMode="auto">
            <a:xfrm>
              <a:off x="4135" y="1901"/>
              <a:ext cx="772" cy="42"/>
            </a:xfrm>
            <a:custGeom>
              <a:avLst/>
              <a:gdLst>
                <a:gd name="T0" fmla="*/ 14 w 772"/>
                <a:gd name="T1" fmla="*/ 0 h 42"/>
                <a:gd name="T2" fmla="*/ 0 w 772"/>
                <a:gd name="T3" fmla="*/ 42 h 42"/>
                <a:gd name="T4" fmla="*/ 758 w 772"/>
                <a:gd name="T5" fmla="*/ 42 h 42"/>
                <a:gd name="T6" fmla="*/ 772 w 772"/>
                <a:gd name="T7" fmla="*/ 0 h 42"/>
                <a:gd name="T8" fmla="*/ 14 w 77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42"/>
                <a:gd name="T17" fmla="*/ 772 w 77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42">
                  <a:moveTo>
                    <a:pt x="14" y="0"/>
                  </a:moveTo>
                  <a:lnTo>
                    <a:pt x="0" y="42"/>
                  </a:lnTo>
                  <a:lnTo>
                    <a:pt x="758" y="42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1" name="Freeform 126"/>
            <p:cNvSpPr>
              <a:spLocks/>
            </p:cNvSpPr>
            <p:nvPr/>
          </p:nvSpPr>
          <p:spPr bwMode="auto">
            <a:xfrm>
              <a:off x="4121" y="1943"/>
              <a:ext cx="772" cy="42"/>
            </a:xfrm>
            <a:custGeom>
              <a:avLst/>
              <a:gdLst>
                <a:gd name="T0" fmla="*/ 14 w 772"/>
                <a:gd name="T1" fmla="*/ 0 h 42"/>
                <a:gd name="T2" fmla="*/ 0 w 772"/>
                <a:gd name="T3" fmla="*/ 42 h 42"/>
                <a:gd name="T4" fmla="*/ 757 w 772"/>
                <a:gd name="T5" fmla="*/ 42 h 42"/>
                <a:gd name="T6" fmla="*/ 772 w 772"/>
                <a:gd name="T7" fmla="*/ 0 h 42"/>
                <a:gd name="T8" fmla="*/ 14 w 77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42"/>
                <a:gd name="T17" fmla="*/ 772 w 77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42">
                  <a:moveTo>
                    <a:pt x="14" y="0"/>
                  </a:moveTo>
                  <a:lnTo>
                    <a:pt x="0" y="42"/>
                  </a:lnTo>
                  <a:lnTo>
                    <a:pt x="757" y="42"/>
                  </a:lnTo>
                  <a:lnTo>
                    <a:pt x="77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2" name="Freeform 127"/>
            <p:cNvSpPr>
              <a:spLocks/>
            </p:cNvSpPr>
            <p:nvPr/>
          </p:nvSpPr>
          <p:spPr bwMode="auto">
            <a:xfrm>
              <a:off x="4107" y="1985"/>
              <a:ext cx="771" cy="42"/>
            </a:xfrm>
            <a:custGeom>
              <a:avLst/>
              <a:gdLst>
                <a:gd name="T0" fmla="*/ 14 w 771"/>
                <a:gd name="T1" fmla="*/ 0 h 42"/>
                <a:gd name="T2" fmla="*/ 0 w 771"/>
                <a:gd name="T3" fmla="*/ 42 h 42"/>
                <a:gd name="T4" fmla="*/ 757 w 771"/>
                <a:gd name="T5" fmla="*/ 42 h 42"/>
                <a:gd name="T6" fmla="*/ 771 w 771"/>
                <a:gd name="T7" fmla="*/ 0 h 42"/>
                <a:gd name="T8" fmla="*/ 14 w 77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42"/>
                <a:gd name="T17" fmla="*/ 771 w 77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42">
                  <a:moveTo>
                    <a:pt x="14" y="0"/>
                  </a:moveTo>
                  <a:lnTo>
                    <a:pt x="0" y="42"/>
                  </a:lnTo>
                  <a:lnTo>
                    <a:pt x="757" y="42"/>
                  </a:lnTo>
                  <a:lnTo>
                    <a:pt x="77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" name="Rectangle 128"/>
            <p:cNvSpPr>
              <a:spLocks noChangeArrowheads="1"/>
            </p:cNvSpPr>
            <p:nvPr/>
          </p:nvSpPr>
          <p:spPr bwMode="auto">
            <a:xfrm>
              <a:off x="4107" y="2027"/>
              <a:ext cx="757" cy="56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4" name="Freeform 129"/>
            <p:cNvSpPr>
              <a:spLocks/>
            </p:cNvSpPr>
            <p:nvPr/>
          </p:nvSpPr>
          <p:spPr bwMode="auto">
            <a:xfrm>
              <a:off x="4093" y="2083"/>
              <a:ext cx="771" cy="42"/>
            </a:xfrm>
            <a:custGeom>
              <a:avLst/>
              <a:gdLst>
                <a:gd name="T0" fmla="*/ 14 w 771"/>
                <a:gd name="T1" fmla="*/ 0 h 42"/>
                <a:gd name="T2" fmla="*/ 0 w 771"/>
                <a:gd name="T3" fmla="*/ 42 h 42"/>
                <a:gd name="T4" fmla="*/ 757 w 771"/>
                <a:gd name="T5" fmla="*/ 42 h 42"/>
                <a:gd name="T6" fmla="*/ 771 w 771"/>
                <a:gd name="T7" fmla="*/ 0 h 42"/>
                <a:gd name="T8" fmla="*/ 14 w 77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42"/>
                <a:gd name="T17" fmla="*/ 771 w 77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42">
                  <a:moveTo>
                    <a:pt x="14" y="0"/>
                  </a:moveTo>
                  <a:lnTo>
                    <a:pt x="0" y="42"/>
                  </a:lnTo>
                  <a:lnTo>
                    <a:pt x="757" y="42"/>
                  </a:lnTo>
                  <a:lnTo>
                    <a:pt x="77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B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5" name="Rectangle 130"/>
            <p:cNvSpPr>
              <a:spLocks noChangeArrowheads="1"/>
            </p:cNvSpPr>
            <p:nvPr/>
          </p:nvSpPr>
          <p:spPr bwMode="auto">
            <a:xfrm>
              <a:off x="4093" y="2125"/>
              <a:ext cx="757" cy="56"/>
            </a:xfrm>
            <a:prstGeom prst="rect">
              <a:avLst/>
            </a:prstGeom>
            <a:solidFill>
              <a:srgbClr val="E4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6" name="Rectangle 131"/>
            <p:cNvSpPr>
              <a:spLocks noChangeArrowheads="1"/>
            </p:cNvSpPr>
            <p:nvPr/>
          </p:nvSpPr>
          <p:spPr bwMode="auto">
            <a:xfrm>
              <a:off x="4093" y="2181"/>
              <a:ext cx="757" cy="70"/>
            </a:xfrm>
            <a:prstGeom prst="rect">
              <a:avLst/>
            </a:prstGeom>
            <a:solidFill>
              <a:srgbClr val="DD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7" name="Rectangle 132"/>
            <p:cNvSpPr>
              <a:spLocks noChangeArrowheads="1"/>
            </p:cNvSpPr>
            <p:nvPr/>
          </p:nvSpPr>
          <p:spPr bwMode="auto">
            <a:xfrm>
              <a:off x="4093" y="2251"/>
              <a:ext cx="757" cy="42"/>
            </a:xfrm>
            <a:prstGeom prst="rect">
              <a:avLst/>
            </a:prstGeom>
            <a:solidFill>
              <a:srgbClr val="D7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8" name="Rectangle 133"/>
            <p:cNvSpPr>
              <a:spLocks noChangeArrowheads="1"/>
            </p:cNvSpPr>
            <p:nvPr/>
          </p:nvSpPr>
          <p:spPr bwMode="auto">
            <a:xfrm>
              <a:off x="4093" y="2293"/>
              <a:ext cx="757" cy="42"/>
            </a:xfrm>
            <a:prstGeom prst="rect">
              <a:avLst/>
            </a:prstGeom>
            <a:solidFill>
              <a:srgbClr val="D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9" name="Freeform 134"/>
            <p:cNvSpPr>
              <a:spLocks/>
            </p:cNvSpPr>
            <p:nvPr/>
          </p:nvSpPr>
          <p:spPr bwMode="auto">
            <a:xfrm>
              <a:off x="4093" y="2335"/>
              <a:ext cx="771" cy="42"/>
            </a:xfrm>
            <a:custGeom>
              <a:avLst/>
              <a:gdLst>
                <a:gd name="T0" fmla="*/ 0 w 771"/>
                <a:gd name="T1" fmla="*/ 0 h 42"/>
                <a:gd name="T2" fmla="*/ 14 w 771"/>
                <a:gd name="T3" fmla="*/ 42 h 42"/>
                <a:gd name="T4" fmla="*/ 771 w 771"/>
                <a:gd name="T5" fmla="*/ 42 h 42"/>
                <a:gd name="T6" fmla="*/ 757 w 771"/>
                <a:gd name="T7" fmla="*/ 0 h 42"/>
                <a:gd name="T8" fmla="*/ 0 w 77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42"/>
                <a:gd name="T17" fmla="*/ 771 w 77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42">
                  <a:moveTo>
                    <a:pt x="0" y="0"/>
                  </a:moveTo>
                  <a:lnTo>
                    <a:pt x="14" y="42"/>
                  </a:lnTo>
                  <a:lnTo>
                    <a:pt x="771" y="42"/>
                  </a:lnTo>
                  <a:lnTo>
                    <a:pt x="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0" name="Rectangle 135"/>
            <p:cNvSpPr>
              <a:spLocks noChangeArrowheads="1"/>
            </p:cNvSpPr>
            <p:nvPr/>
          </p:nvSpPr>
          <p:spPr bwMode="auto">
            <a:xfrm>
              <a:off x="4107" y="2377"/>
              <a:ext cx="757" cy="42"/>
            </a:xfrm>
            <a:prstGeom prst="rect">
              <a:avLst/>
            </a:prstGeom>
            <a:solidFill>
              <a:srgbClr val="C3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1" name="Freeform 136"/>
            <p:cNvSpPr>
              <a:spLocks/>
            </p:cNvSpPr>
            <p:nvPr/>
          </p:nvSpPr>
          <p:spPr bwMode="auto">
            <a:xfrm>
              <a:off x="4107" y="2419"/>
              <a:ext cx="771" cy="28"/>
            </a:xfrm>
            <a:custGeom>
              <a:avLst/>
              <a:gdLst>
                <a:gd name="T0" fmla="*/ 0 w 771"/>
                <a:gd name="T1" fmla="*/ 0 h 28"/>
                <a:gd name="T2" fmla="*/ 14 w 771"/>
                <a:gd name="T3" fmla="*/ 28 h 28"/>
                <a:gd name="T4" fmla="*/ 771 w 771"/>
                <a:gd name="T5" fmla="*/ 28 h 28"/>
                <a:gd name="T6" fmla="*/ 757 w 771"/>
                <a:gd name="T7" fmla="*/ 0 h 28"/>
                <a:gd name="T8" fmla="*/ 0 w 77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28"/>
                <a:gd name="T17" fmla="*/ 771 w 77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28">
                  <a:moveTo>
                    <a:pt x="0" y="0"/>
                  </a:moveTo>
                  <a:lnTo>
                    <a:pt x="14" y="28"/>
                  </a:lnTo>
                  <a:lnTo>
                    <a:pt x="771" y="28"/>
                  </a:lnTo>
                  <a:lnTo>
                    <a:pt x="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2" name="Rectangle 137"/>
            <p:cNvSpPr>
              <a:spLocks noChangeArrowheads="1"/>
            </p:cNvSpPr>
            <p:nvPr/>
          </p:nvSpPr>
          <p:spPr bwMode="auto">
            <a:xfrm>
              <a:off x="4121" y="2447"/>
              <a:ext cx="757" cy="42"/>
            </a:xfrm>
            <a:prstGeom prst="rect">
              <a:avLst/>
            </a:prstGeom>
            <a:solidFill>
              <a:srgbClr val="B5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3" name="Freeform 138"/>
            <p:cNvSpPr>
              <a:spLocks/>
            </p:cNvSpPr>
            <p:nvPr/>
          </p:nvSpPr>
          <p:spPr bwMode="auto">
            <a:xfrm>
              <a:off x="4121" y="2489"/>
              <a:ext cx="772" cy="14"/>
            </a:xfrm>
            <a:custGeom>
              <a:avLst/>
              <a:gdLst>
                <a:gd name="T0" fmla="*/ 0 w 772"/>
                <a:gd name="T1" fmla="*/ 0 h 14"/>
                <a:gd name="T2" fmla="*/ 14 w 772"/>
                <a:gd name="T3" fmla="*/ 14 h 14"/>
                <a:gd name="T4" fmla="*/ 772 w 772"/>
                <a:gd name="T5" fmla="*/ 14 h 14"/>
                <a:gd name="T6" fmla="*/ 757 w 772"/>
                <a:gd name="T7" fmla="*/ 0 h 14"/>
                <a:gd name="T8" fmla="*/ 0 w 77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4"/>
                <a:gd name="T17" fmla="*/ 772 w 77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4">
                  <a:moveTo>
                    <a:pt x="0" y="0"/>
                  </a:moveTo>
                  <a:lnTo>
                    <a:pt x="14" y="14"/>
                  </a:lnTo>
                  <a:lnTo>
                    <a:pt x="772" y="14"/>
                  </a:lnTo>
                  <a:lnTo>
                    <a:pt x="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4" name="Freeform 139"/>
            <p:cNvSpPr>
              <a:spLocks/>
            </p:cNvSpPr>
            <p:nvPr/>
          </p:nvSpPr>
          <p:spPr bwMode="auto">
            <a:xfrm>
              <a:off x="4135" y="2503"/>
              <a:ext cx="772" cy="28"/>
            </a:xfrm>
            <a:custGeom>
              <a:avLst/>
              <a:gdLst>
                <a:gd name="T0" fmla="*/ 0 w 772"/>
                <a:gd name="T1" fmla="*/ 0 h 28"/>
                <a:gd name="T2" fmla="*/ 14 w 772"/>
                <a:gd name="T3" fmla="*/ 28 h 28"/>
                <a:gd name="T4" fmla="*/ 772 w 772"/>
                <a:gd name="T5" fmla="*/ 28 h 28"/>
                <a:gd name="T6" fmla="*/ 758 w 772"/>
                <a:gd name="T7" fmla="*/ 0 h 28"/>
                <a:gd name="T8" fmla="*/ 0 w 77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28"/>
                <a:gd name="T17" fmla="*/ 772 w 77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28">
                  <a:moveTo>
                    <a:pt x="0" y="0"/>
                  </a:moveTo>
                  <a:lnTo>
                    <a:pt x="14" y="28"/>
                  </a:lnTo>
                  <a:lnTo>
                    <a:pt x="772" y="28"/>
                  </a:lnTo>
                  <a:lnTo>
                    <a:pt x="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5" name="Freeform 140"/>
            <p:cNvSpPr>
              <a:spLocks/>
            </p:cNvSpPr>
            <p:nvPr/>
          </p:nvSpPr>
          <p:spPr bwMode="auto">
            <a:xfrm>
              <a:off x="4149" y="2531"/>
              <a:ext cx="772" cy="1"/>
            </a:xfrm>
            <a:custGeom>
              <a:avLst/>
              <a:gdLst>
                <a:gd name="T0" fmla="*/ 0 w 772"/>
                <a:gd name="T1" fmla="*/ 0 h 1"/>
                <a:gd name="T2" fmla="*/ 14 w 772"/>
                <a:gd name="T3" fmla="*/ 0 h 1"/>
                <a:gd name="T4" fmla="*/ 772 w 772"/>
                <a:gd name="T5" fmla="*/ 0 h 1"/>
                <a:gd name="T6" fmla="*/ 758 w 772"/>
                <a:gd name="T7" fmla="*/ 0 h 1"/>
                <a:gd name="T8" fmla="*/ 0 w 77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"/>
                <a:gd name="T17" fmla="*/ 772 w 77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">
                  <a:moveTo>
                    <a:pt x="0" y="0"/>
                  </a:moveTo>
                  <a:lnTo>
                    <a:pt x="14" y="0"/>
                  </a:lnTo>
                  <a:lnTo>
                    <a:pt x="772" y="0"/>
                  </a:lnTo>
                  <a:lnTo>
                    <a:pt x="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6" name="Freeform 141"/>
            <p:cNvSpPr>
              <a:spLocks/>
            </p:cNvSpPr>
            <p:nvPr/>
          </p:nvSpPr>
          <p:spPr bwMode="auto">
            <a:xfrm>
              <a:off x="4163" y="2531"/>
              <a:ext cx="772" cy="14"/>
            </a:xfrm>
            <a:custGeom>
              <a:avLst/>
              <a:gdLst>
                <a:gd name="T0" fmla="*/ 0 w 772"/>
                <a:gd name="T1" fmla="*/ 0 h 14"/>
                <a:gd name="T2" fmla="*/ 14 w 772"/>
                <a:gd name="T3" fmla="*/ 14 h 14"/>
                <a:gd name="T4" fmla="*/ 772 w 772"/>
                <a:gd name="T5" fmla="*/ 14 h 14"/>
                <a:gd name="T6" fmla="*/ 758 w 772"/>
                <a:gd name="T7" fmla="*/ 0 h 14"/>
                <a:gd name="T8" fmla="*/ 0 w 77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4"/>
                <a:gd name="T17" fmla="*/ 772 w 77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4">
                  <a:moveTo>
                    <a:pt x="0" y="0"/>
                  </a:moveTo>
                  <a:lnTo>
                    <a:pt x="14" y="14"/>
                  </a:lnTo>
                  <a:lnTo>
                    <a:pt x="772" y="14"/>
                  </a:lnTo>
                  <a:lnTo>
                    <a:pt x="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7" name="Freeform 142"/>
            <p:cNvSpPr>
              <a:spLocks/>
            </p:cNvSpPr>
            <p:nvPr/>
          </p:nvSpPr>
          <p:spPr bwMode="auto">
            <a:xfrm>
              <a:off x="4177" y="2545"/>
              <a:ext cx="772" cy="1"/>
            </a:xfrm>
            <a:custGeom>
              <a:avLst/>
              <a:gdLst>
                <a:gd name="T0" fmla="*/ 0 w 772"/>
                <a:gd name="T1" fmla="*/ 0 h 1"/>
                <a:gd name="T2" fmla="*/ 14 w 772"/>
                <a:gd name="T3" fmla="*/ 0 h 1"/>
                <a:gd name="T4" fmla="*/ 772 w 772"/>
                <a:gd name="T5" fmla="*/ 0 h 1"/>
                <a:gd name="T6" fmla="*/ 758 w 772"/>
                <a:gd name="T7" fmla="*/ 0 h 1"/>
                <a:gd name="T8" fmla="*/ 0 w 77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"/>
                <a:gd name="T17" fmla="*/ 772 w 77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">
                  <a:moveTo>
                    <a:pt x="0" y="0"/>
                  </a:moveTo>
                  <a:lnTo>
                    <a:pt x="14" y="0"/>
                  </a:lnTo>
                  <a:lnTo>
                    <a:pt x="772" y="0"/>
                  </a:lnTo>
                  <a:lnTo>
                    <a:pt x="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8" name="Freeform 143"/>
            <p:cNvSpPr>
              <a:spLocks/>
            </p:cNvSpPr>
            <p:nvPr/>
          </p:nvSpPr>
          <p:spPr bwMode="auto">
            <a:xfrm>
              <a:off x="4850" y="1761"/>
              <a:ext cx="253" cy="784"/>
            </a:xfrm>
            <a:custGeom>
              <a:avLst/>
              <a:gdLst>
                <a:gd name="T0" fmla="*/ 253 w 253"/>
                <a:gd name="T1" fmla="*/ 294 h 784"/>
                <a:gd name="T2" fmla="*/ 253 w 253"/>
                <a:gd name="T3" fmla="*/ 252 h 784"/>
                <a:gd name="T4" fmla="*/ 253 w 253"/>
                <a:gd name="T5" fmla="*/ 210 h 784"/>
                <a:gd name="T6" fmla="*/ 239 w 253"/>
                <a:gd name="T7" fmla="*/ 168 h 784"/>
                <a:gd name="T8" fmla="*/ 239 w 253"/>
                <a:gd name="T9" fmla="*/ 126 h 784"/>
                <a:gd name="T10" fmla="*/ 225 w 253"/>
                <a:gd name="T11" fmla="*/ 98 h 784"/>
                <a:gd name="T12" fmla="*/ 225 w 253"/>
                <a:gd name="T13" fmla="*/ 56 h 784"/>
                <a:gd name="T14" fmla="*/ 211 w 253"/>
                <a:gd name="T15" fmla="*/ 42 h 784"/>
                <a:gd name="T16" fmla="*/ 197 w 253"/>
                <a:gd name="T17" fmla="*/ 14 h 784"/>
                <a:gd name="T18" fmla="*/ 183 w 253"/>
                <a:gd name="T19" fmla="*/ 14 h 784"/>
                <a:gd name="T20" fmla="*/ 169 w 253"/>
                <a:gd name="T21" fmla="*/ 0 h 784"/>
                <a:gd name="T22" fmla="*/ 155 w 253"/>
                <a:gd name="T23" fmla="*/ 0 h 784"/>
                <a:gd name="T24" fmla="*/ 127 w 253"/>
                <a:gd name="T25" fmla="*/ 14 h 784"/>
                <a:gd name="T26" fmla="*/ 113 w 253"/>
                <a:gd name="T27" fmla="*/ 28 h 784"/>
                <a:gd name="T28" fmla="*/ 99 w 253"/>
                <a:gd name="T29" fmla="*/ 56 h 784"/>
                <a:gd name="T30" fmla="*/ 85 w 253"/>
                <a:gd name="T31" fmla="*/ 70 h 784"/>
                <a:gd name="T32" fmla="*/ 71 w 253"/>
                <a:gd name="T33" fmla="*/ 112 h 784"/>
                <a:gd name="T34" fmla="*/ 57 w 253"/>
                <a:gd name="T35" fmla="*/ 140 h 784"/>
                <a:gd name="T36" fmla="*/ 43 w 253"/>
                <a:gd name="T37" fmla="*/ 182 h 784"/>
                <a:gd name="T38" fmla="*/ 28 w 253"/>
                <a:gd name="T39" fmla="*/ 224 h 784"/>
                <a:gd name="T40" fmla="*/ 14 w 253"/>
                <a:gd name="T41" fmla="*/ 266 h 784"/>
                <a:gd name="T42" fmla="*/ 14 w 253"/>
                <a:gd name="T43" fmla="*/ 322 h 784"/>
                <a:gd name="T44" fmla="*/ 0 w 253"/>
                <a:gd name="T45" fmla="*/ 364 h 784"/>
                <a:gd name="T46" fmla="*/ 0 w 253"/>
                <a:gd name="T47" fmla="*/ 420 h 784"/>
                <a:gd name="T48" fmla="*/ 0 w 253"/>
                <a:gd name="T49" fmla="*/ 490 h 784"/>
                <a:gd name="T50" fmla="*/ 0 w 253"/>
                <a:gd name="T51" fmla="*/ 532 h 784"/>
                <a:gd name="T52" fmla="*/ 0 w 253"/>
                <a:gd name="T53" fmla="*/ 574 h 784"/>
                <a:gd name="T54" fmla="*/ 14 w 253"/>
                <a:gd name="T55" fmla="*/ 616 h 784"/>
                <a:gd name="T56" fmla="*/ 14 w 253"/>
                <a:gd name="T57" fmla="*/ 658 h 784"/>
                <a:gd name="T58" fmla="*/ 28 w 253"/>
                <a:gd name="T59" fmla="*/ 686 h 784"/>
                <a:gd name="T60" fmla="*/ 28 w 253"/>
                <a:gd name="T61" fmla="*/ 728 h 784"/>
                <a:gd name="T62" fmla="*/ 43 w 253"/>
                <a:gd name="T63" fmla="*/ 742 h 784"/>
                <a:gd name="T64" fmla="*/ 57 w 253"/>
                <a:gd name="T65" fmla="*/ 770 h 784"/>
                <a:gd name="T66" fmla="*/ 71 w 253"/>
                <a:gd name="T67" fmla="*/ 770 h 784"/>
                <a:gd name="T68" fmla="*/ 85 w 253"/>
                <a:gd name="T69" fmla="*/ 784 h 784"/>
                <a:gd name="T70" fmla="*/ 99 w 253"/>
                <a:gd name="T71" fmla="*/ 784 h 784"/>
                <a:gd name="T72" fmla="*/ 127 w 253"/>
                <a:gd name="T73" fmla="*/ 770 h 784"/>
                <a:gd name="T74" fmla="*/ 141 w 253"/>
                <a:gd name="T75" fmla="*/ 756 h 784"/>
                <a:gd name="T76" fmla="*/ 155 w 253"/>
                <a:gd name="T77" fmla="*/ 728 h 784"/>
                <a:gd name="T78" fmla="*/ 169 w 253"/>
                <a:gd name="T79" fmla="*/ 714 h 784"/>
                <a:gd name="T80" fmla="*/ 183 w 253"/>
                <a:gd name="T81" fmla="*/ 672 h 784"/>
                <a:gd name="T82" fmla="*/ 197 w 253"/>
                <a:gd name="T83" fmla="*/ 644 h 784"/>
                <a:gd name="T84" fmla="*/ 211 w 253"/>
                <a:gd name="T85" fmla="*/ 602 h 784"/>
                <a:gd name="T86" fmla="*/ 225 w 253"/>
                <a:gd name="T87" fmla="*/ 560 h 784"/>
                <a:gd name="T88" fmla="*/ 239 w 253"/>
                <a:gd name="T89" fmla="*/ 518 h 784"/>
                <a:gd name="T90" fmla="*/ 239 w 253"/>
                <a:gd name="T91" fmla="*/ 462 h 784"/>
                <a:gd name="T92" fmla="*/ 253 w 253"/>
                <a:gd name="T93" fmla="*/ 420 h 784"/>
                <a:gd name="T94" fmla="*/ 253 w 253"/>
                <a:gd name="T95" fmla="*/ 364 h 784"/>
                <a:gd name="T96" fmla="*/ 253 w 253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784"/>
                <a:gd name="T149" fmla="*/ 253 w 25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784">
                  <a:moveTo>
                    <a:pt x="253" y="294"/>
                  </a:moveTo>
                  <a:lnTo>
                    <a:pt x="253" y="252"/>
                  </a:lnTo>
                  <a:lnTo>
                    <a:pt x="253" y="210"/>
                  </a:lnTo>
                  <a:lnTo>
                    <a:pt x="239" y="168"/>
                  </a:lnTo>
                  <a:lnTo>
                    <a:pt x="239" y="126"/>
                  </a:lnTo>
                  <a:lnTo>
                    <a:pt x="225" y="98"/>
                  </a:lnTo>
                  <a:lnTo>
                    <a:pt x="225" y="56"/>
                  </a:lnTo>
                  <a:lnTo>
                    <a:pt x="211" y="42"/>
                  </a:lnTo>
                  <a:lnTo>
                    <a:pt x="197" y="14"/>
                  </a:lnTo>
                  <a:lnTo>
                    <a:pt x="18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27" y="14"/>
                  </a:lnTo>
                  <a:lnTo>
                    <a:pt x="113" y="28"/>
                  </a:lnTo>
                  <a:lnTo>
                    <a:pt x="99" y="56"/>
                  </a:lnTo>
                  <a:lnTo>
                    <a:pt x="85" y="70"/>
                  </a:lnTo>
                  <a:lnTo>
                    <a:pt x="71" y="112"/>
                  </a:lnTo>
                  <a:lnTo>
                    <a:pt x="57" y="140"/>
                  </a:lnTo>
                  <a:lnTo>
                    <a:pt x="43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3" y="742"/>
                  </a:lnTo>
                  <a:lnTo>
                    <a:pt x="57" y="770"/>
                  </a:lnTo>
                  <a:lnTo>
                    <a:pt x="71" y="770"/>
                  </a:lnTo>
                  <a:lnTo>
                    <a:pt x="85" y="784"/>
                  </a:lnTo>
                  <a:lnTo>
                    <a:pt x="99" y="784"/>
                  </a:lnTo>
                  <a:lnTo>
                    <a:pt x="127" y="770"/>
                  </a:lnTo>
                  <a:lnTo>
                    <a:pt x="141" y="756"/>
                  </a:lnTo>
                  <a:lnTo>
                    <a:pt x="155" y="728"/>
                  </a:lnTo>
                  <a:lnTo>
                    <a:pt x="169" y="714"/>
                  </a:lnTo>
                  <a:lnTo>
                    <a:pt x="183" y="672"/>
                  </a:lnTo>
                  <a:lnTo>
                    <a:pt x="197" y="644"/>
                  </a:lnTo>
                  <a:lnTo>
                    <a:pt x="211" y="602"/>
                  </a:lnTo>
                  <a:lnTo>
                    <a:pt x="225" y="560"/>
                  </a:lnTo>
                  <a:lnTo>
                    <a:pt x="239" y="518"/>
                  </a:lnTo>
                  <a:lnTo>
                    <a:pt x="239" y="462"/>
                  </a:lnTo>
                  <a:lnTo>
                    <a:pt x="253" y="420"/>
                  </a:lnTo>
                  <a:lnTo>
                    <a:pt x="253" y="364"/>
                  </a:lnTo>
                  <a:lnTo>
                    <a:pt x="253" y="294"/>
                  </a:lnTo>
                  <a:close/>
                </a:path>
              </a:pathLst>
            </a:custGeom>
            <a:solidFill>
              <a:srgbClr val="80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9" name="Freeform 144"/>
            <p:cNvSpPr>
              <a:spLocks/>
            </p:cNvSpPr>
            <p:nvPr/>
          </p:nvSpPr>
          <p:spPr bwMode="auto">
            <a:xfrm>
              <a:off x="4093" y="1761"/>
              <a:ext cx="154" cy="784"/>
            </a:xfrm>
            <a:custGeom>
              <a:avLst/>
              <a:gdLst>
                <a:gd name="T0" fmla="*/ 154 w 154"/>
                <a:gd name="T1" fmla="*/ 0 h 784"/>
                <a:gd name="T2" fmla="*/ 126 w 154"/>
                <a:gd name="T3" fmla="*/ 14 h 784"/>
                <a:gd name="T4" fmla="*/ 112 w 154"/>
                <a:gd name="T5" fmla="*/ 28 h 784"/>
                <a:gd name="T6" fmla="*/ 98 w 154"/>
                <a:gd name="T7" fmla="*/ 56 h 784"/>
                <a:gd name="T8" fmla="*/ 84 w 154"/>
                <a:gd name="T9" fmla="*/ 70 h 784"/>
                <a:gd name="T10" fmla="*/ 70 w 154"/>
                <a:gd name="T11" fmla="*/ 112 h 784"/>
                <a:gd name="T12" fmla="*/ 56 w 154"/>
                <a:gd name="T13" fmla="*/ 140 h 784"/>
                <a:gd name="T14" fmla="*/ 42 w 154"/>
                <a:gd name="T15" fmla="*/ 182 h 784"/>
                <a:gd name="T16" fmla="*/ 28 w 154"/>
                <a:gd name="T17" fmla="*/ 224 h 784"/>
                <a:gd name="T18" fmla="*/ 14 w 154"/>
                <a:gd name="T19" fmla="*/ 266 h 784"/>
                <a:gd name="T20" fmla="*/ 14 w 154"/>
                <a:gd name="T21" fmla="*/ 322 h 784"/>
                <a:gd name="T22" fmla="*/ 0 w 154"/>
                <a:gd name="T23" fmla="*/ 364 h 784"/>
                <a:gd name="T24" fmla="*/ 0 w 154"/>
                <a:gd name="T25" fmla="*/ 420 h 784"/>
                <a:gd name="T26" fmla="*/ 0 w 154"/>
                <a:gd name="T27" fmla="*/ 490 h 784"/>
                <a:gd name="T28" fmla="*/ 0 w 154"/>
                <a:gd name="T29" fmla="*/ 532 h 784"/>
                <a:gd name="T30" fmla="*/ 0 w 154"/>
                <a:gd name="T31" fmla="*/ 574 h 784"/>
                <a:gd name="T32" fmla="*/ 14 w 154"/>
                <a:gd name="T33" fmla="*/ 616 h 784"/>
                <a:gd name="T34" fmla="*/ 14 w 154"/>
                <a:gd name="T35" fmla="*/ 658 h 784"/>
                <a:gd name="T36" fmla="*/ 28 w 154"/>
                <a:gd name="T37" fmla="*/ 686 h 784"/>
                <a:gd name="T38" fmla="*/ 28 w 154"/>
                <a:gd name="T39" fmla="*/ 728 h 784"/>
                <a:gd name="T40" fmla="*/ 42 w 154"/>
                <a:gd name="T41" fmla="*/ 742 h 784"/>
                <a:gd name="T42" fmla="*/ 56 w 154"/>
                <a:gd name="T43" fmla="*/ 770 h 784"/>
                <a:gd name="T44" fmla="*/ 70 w 154"/>
                <a:gd name="T45" fmla="*/ 770 h 784"/>
                <a:gd name="T46" fmla="*/ 84 w 154"/>
                <a:gd name="T47" fmla="*/ 784 h 784"/>
                <a:gd name="T48" fmla="*/ 98 w 154"/>
                <a:gd name="T49" fmla="*/ 784 h 7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784"/>
                <a:gd name="T77" fmla="*/ 154 w 154"/>
                <a:gd name="T78" fmla="*/ 784 h 7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784">
                  <a:moveTo>
                    <a:pt x="154" y="0"/>
                  </a:moveTo>
                  <a:lnTo>
                    <a:pt x="126" y="14"/>
                  </a:lnTo>
                  <a:lnTo>
                    <a:pt x="112" y="28"/>
                  </a:lnTo>
                  <a:lnTo>
                    <a:pt x="98" y="56"/>
                  </a:lnTo>
                  <a:lnTo>
                    <a:pt x="84" y="70"/>
                  </a:lnTo>
                  <a:lnTo>
                    <a:pt x="70" y="112"/>
                  </a:lnTo>
                  <a:lnTo>
                    <a:pt x="56" y="140"/>
                  </a:lnTo>
                  <a:lnTo>
                    <a:pt x="42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2" y="742"/>
                  </a:lnTo>
                  <a:lnTo>
                    <a:pt x="56" y="770"/>
                  </a:lnTo>
                  <a:lnTo>
                    <a:pt x="70" y="770"/>
                  </a:lnTo>
                  <a:lnTo>
                    <a:pt x="84" y="784"/>
                  </a:lnTo>
                  <a:lnTo>
                    <a:pt x="98" y="78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0" name="Freeform 145"/>
            <p:cNvSpPr>
              <a:spLocks/>
            </p:cNvSpPr>
            <p:nvPr/>
          </p:nvSpPr>
          <p:spPr bwMode="auto">
            <a:xfrm>
              <a:off x="4850" y="1761"/>
              <a:ext cx="253" cy="784"/>
            </a:xfrm>
            <a:custGeom>
              <a:avLst/>
              <a:gdLst>
                <a:gd name="T0" fmla="*/ 253 w 253"/>
                <a:gd name="T1" fmla="*/ 294 h 784"/>
                <a:gd name="T2" fmla="*/ 253 w 253"/>
                <a:gd name="T3" fmla="*/ 252 h 784"/>
                <a:gd name="T4" fmla="*/ 253 w 253"/>
                <a:gd name="T5" fmla="*/ 210 h 784"/>
                <a:gd name="T6" fmla="*/ 239 w 253"/>
                <a:gd name="T7" fmla="*/ 168 h 784"/>
                <a:gd name="T8" fmla="*/ 239 w 253"/>
                <a:gd name="T9" fmla="*/ 126 h 784"/>
                <a:gd name="T10" fmla="*/ 225 w 253"/>
                <a:gd name="T11" fmla="*/ 98 h 784"/>
                <a:gd name="T12" fmla="*/ 225 w 253"/>
                <a:gd name="T13" fmla="*/ 56 h 784"/>
                <a:gd name="T14" fmla="*/ 211 w 253"/>
                <a:gd name="T15" fmla="*/ 42 h 784"/>
                <a:gd name="T16" fmla="*/ 197 w 253"/>
                <a:gd name="T17" fmla="*/ 14 h 784"/>
                <a:gd name="T18" fmla="*/ 183 w 253"/>
                <a:gd name="T19" fmla="*/ 14 h 784"/>
                <a:gd name="T20" fmla="*/ 169 w 253"/>
                <a:gd name="T21" fmla="*/ 0 h 784"/>
                <a:gd name="T22" fmla="*/ 155 w 253"/>
                <a:gd name="T23" fmla="*/ 0 h 784"/>
                <a:gd name="T24" fmla="*/ 127 w 253"/>
                <a:gd name="T25" fmla="*/ 14 h 784"/>
                <a:gd name="T26" fmla="*/ 113 w 253"/>
                <a:gd name="T27" fmla="*/ 28 h 784"/>
                <a:gd name="T28" fmla="*/ 99 w 253"/>
                <a:gd name="T29" fmla="*/ 56 h 784"/>
                <a:gd name="T30" fmla="*/ 85 w 253"/>
                <a:gd name="T31" fmla="*/ 70 h 784"/>
                <a:gd name="T32" fmla="*/ 71 w 253"/>
                <a:gd name="T33" fmla="*/ 112 h 784"/>
                <a:gd name="T34" fmla="*/ 57 w 253"/>
                <a:gd name="T35" fmla="*/ 140 h 784"/>
                <a:gd name="T36" fmla="*/ 43 w 253"/>
                <a:gd name="T37" fmla="*/ 182 h 784"/>
                <a:gd name="T38" fmla="*/ 28 w 253"/>
                <a:gd name="T39" fmla="*/ 224 h 784"/>
                <a:gd name="T40" fmla="*/ 14 w 253"/>
                <a:gd name="T41" fmla="*/ 266 h 784"/>
                <a:gd name="T42" fmla="*/ 14 w 253"/>
                <a:gd name="T43" fmla="*/ 322 h 784"/>
                <a:gd name="T44" fmla="*/ 0 w 253"/>
                <a:gd name="T45" fmla="*/ 364 h 784"/>
                <a:gd name="T46" fmla="*/ 0 w 253"/>
                <a:gd name="T47" fmla="*/ 420 h 784"/>
                <a:gd name="T48" fmla="*/ 0 w 253"/>
                <a:gd name="T49" fmla="*/ 490 h 784"/>
                <a:gd name="T50" fmla="*/ 0 w 253"/>
                <a:gd name="T51" fmla="*/ 532 h 784"/>
                <a:gd name="T52" fmla="*/ 0 w 253"/>
                <a:gd name="T53" fmla="*/ 574 h 784"/>
                <a:gd name="T54" fmla="*/ 14 w 253"/>
                <a:gd name="T55" fmla="*/ 616 h 784"/>
                <a:gd name="T56" fmla="*/ 14 w 253"/>
                <a:gd name="T57" fmla="*/ 658 h 784"/>
                <a:gd name="T58" fmla="*/ 28 w 253"/>
                <a:gd name="T59" fmla="*/ 686 h 784"/>
                <a:gd name="T60" fmla="*/ 28 w 253"/>
                <a:gd name="T61" fmla="*/ 728 h 784"/>
                <a:gd name="T62" fmla="*/ 43 w 253"/>
                <a:gd name="T63" fmla="*/ 742 h 784"/>
                <a:gd name="T64" fmla="*/ 57 w 253"/>
                <a:gd name="T65" fmla="*/ 770 h 784"/>
                <a:gd name="T66" fmla="*/ 71 w 253"/>
                <a:gd name="T67" fmla="*/ 770 h 784"/>
                <a:gd name="T68" fmla="*/ 85 w 253"/>
                <a:gd name="T69" fmla="*/ 784 h 784"/>
                <a:gd name="T70" fmla="*/ 99 w 253"/>
                <a:gd name="T71" fmla="*/ 784 h 784"/>
                <a:gd name="T72" fmla="*/ 127 w 253"/>
                <a:gd name="T73" fmla="*/ 770 h 784"/>
                <a:gd name="T74" fmla="*/ 141 w 253"/>
                <a:gd name="T75" fmla="*/ 756 h 784"/>
                <a:gd name="T76" fmla="*/ 155 w 253"/>
                <a:gd name="T77" fmla="*/ 728 h 784"/>
                <a:gd name="T78" fmla="*/ 169 w 253"/>
                <a:gd name="T79" fmla="*/ 714 h 784"/>
                <a:gd name="T80" fmla="*/ 183 w 253"/>
                <a:gd name="T81" fmla="*/ 672 h 784"/>
                <a:gd name="T82" fmla="*/ 197 w 253"/>
                <a:gd name="T83" fmla="*/ 644 h 784"/>
                <a:gd name="T84" fmla="*/ 211 w 253"/>
                <a:gd name="T85" fmla="*/ 602 h 784"/>
                <a:gd name="T86" fmla="*/ 225 w 253"/>
                <a:gd name="T87" fmla="*/ 560 h 784"/>
                <a:gd name="T88" fmla="*/ 239 w 253"/>
                <a:gd name="T89" fmla="*/ 518 h 784"/>
                <a:gd name="T90" fmla="*/ 239 w 253"/>
                <a:gd name="T91" fmla="*/ 462 h 784"/>
                <a:gd name="T92" fmla="*/ 253 w 253"/>
                <a:gd name="T93" fmla="*/ 420 h 784"/>
                <a:gd name="T94" fmla="*/ 253 w 253"/>
                <a:gd name="T95" fmla="*/ 364 h 784"/>
                <a:gd name="T96" fmla="*/ 253 w 253"/>
                <a:gd name="T97" fmla="*/ 294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784"/>
                <a:gd name="T149" fmla="*/ 253 w 25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784">
                  <a:moveTo>
                    <a:pt x="253" y="294"/>
                  </a:moveTo>
                  <a:lnTo>
                    <a:pt x="253" y="252"/>
                  </a:lnTo>
                  <a:lnTo>
                    <a:pt x="253" y="210"/>
                  </a:lnTo>
                  <a:lnTo>
                    <a:pt x="239" y="168"/>
                  </a:lnTo>
                  <a:lnTo>
                    <a:pt x="239" y="126"/>
                  </a:lnTo>
                  <a:lnTo>
                    <a:pt x="225" y="98"/>
                  </a:lnTo>
                  <a:lnTo>
                    <a:pt x="225" y="56"/>
                  </a:lnTo>
                  <a:lnTo>
                    <a:pt x="211" y="42"/>
                  </a:lnTo>
                  <a:lnTo>
                    <a:pt x="197" y="14"/>
                  </a:lnTo>
                  <a:lnTo>
                    <a:pt x="18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27" y="14"/>
                  </a:lnTo>
                  <a:lnTo>
                    <a:pt x="113" y="28"/>
                  </a:lnTo>
                  <a:lnTo>
                    <a:pt x="99" y="56"/>
                  </a:lnTo>
                  <a:lnTo>
                    <a:pt x="85" y="70"/>
                  </a:lnTo>
                  <a:lnTo>
                    <a:pt x="71" y="112"/>
                  </a:lnTo>
                  <a:lnTo>
                    <a:pt x="57" y="140"/>
                  </a:lnTo>
                  <a:lnTo>
                    <a:pt x="43" y="182"/>
                  </a:lnTo>
                  <a:lnTo>
                    <a:pt x="28" y="224"/>
                  </a:lnTo>
                  <a:lnTo>
                    <a:pt x="14" y="266"/>
                  </a:lnTo>
                  <a:lnTo>
                    <a:pt x="14" y="322"/>
                  </a:lnTo>
                  <a:lnTo>
                    <a:pt x="0" y="364"/>
                  </a:lnTo>
                  <a:lnTo>
                    <a:pt x="0" y="420"/>
                  </a:lnTo>
                  <a:lnTo>
                    <a:pt x="0" y="490"/>
                  </a:lnTo>
                  <a:lnTo>
                    <a:pt x="0" y="532"/>
                  </a:lnTo>
                  <a:lnTo>
                    <a:pt x="0" y="574"/>
                  </a:lnTo>
                  <a:lnTo>
                    <a:pt x="14" y="616"/>
                  </a:lnTo>
                  <a:lnTo>
                    <a:pt x="14" y="658"/>
                  </a:lnTo>
                  <a:lnTo>
                    <a:pt x="28" y="686"/>
                  </a:lnTo>
                  <a:lnTo>
                    <a:pt x="28" y="728"/>
                  </a:lnTo>
                  <a:lnTo>
                    <a:pt x="43" y="742"/>
                  </a:lnTo>
                  <a:lnTo>
                    <a:pt x="57" y="770"/>
                  </a:lnTo>
                  <a:lnTo>
                    <a:pt x="71" y="770"/>
                  </a:lnTo>
                  <a:lnTo>
                    <a:pt x="85" y="784"/>
                  </a:lnTo>
                  <a:lnTo>
                    <a:pt x="99" y="784"/>
                  </a:lnTo>
                  <a:lnTo>
                    <a:pt x="127" y="770"/>
                  </a:lnTo>
                  <a:lnTo>
                    <a:pt x="141" y="756"/>
                  </a:lnTo>
                  <a:lnTo>
                    <a:pt x="155" y="728"/>
                  </a:lnTo>
                  <a:lnTo>
                    <a:pt x="169" y="714"/>
                  </a:lnTo>
                  <a:lnTo>
                    <a:pt x="183" y="672"/>
                  </a:lnTo>
                  <a:lnTo>
                    <a:pt x="197" y="644"/>
                  </a:lnTo>
                  <a:lnTo>
                    <a:pt x="211" y="602"/>
                  </a:lnTo>
                  <a:lnTo>
                    <a:pt x="225" y="560"/>
                  </a:lnTo>
                  <a:lnTo>
                    <a:pt x="239" y="518"/>
                  </a:lnTo>
                  <a:lnTo>
                    <a:pt x="239" y="462"/>
                  </a:lnTo>
                  <a:lnTo>
                    <a:pt x="253" y="420"/>
                  </a:lnTo>
                  <a:lnTo>
                    <a:pt x="253" y="364"/>
                  </a:lnTo>
                  <a:lnTo>
                    <a:pt x="253" y="294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1" name="Line 146"/>
            <p:cNvSpPr>
              <a:spLocks noChangeShapeType="1"/>
            </p:cNvSpPr>
            <p:nvPr/>
          </p:nvSpPr>
          <p:spPr bwMode="auto">
            <a:xfrm>
              <a:off x="4247" y="1761"/>
              <a:ext cx="7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2" name="Line 147"/>
            <p:cNvSpPr>
              <a:spLocks noChangeShapeType="1"/>
            </p:cNvSpPr>
            <p:nvPr/>
          </p:nvSpPr>
          <p:spPr bwMode="auto">
            <a:xfrm>
              <a:off x="4191" y="2545"/>
              <a:ext cx="7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0436" name="Text Box 148"/>
          <p:cNvSpPr txBox="1">
            <a:spLocks noChangeArrowheads="1"/>
          </p:cNvSpPr>
          <p:nvPr/>
        </p:nvSpPr>
        <p:spPr bwMode="auto">
          <a:xfrm>
            <a:off x="2281238" y="1758950"/>
            <a:ext cx="4392080" cy="4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1" rIns="91426" bIns="45711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1" lang="en-US" altLang="ja-JP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Costo</a:t>
            </a:r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kumimoji="1" lang="en-US" altLang="ja-JP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dell’utensile</a:t>
            </a:r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= </a:t>
            </a:r>
            <a:r>
              <a:rPr kumimoji="1"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3%</a:t>
            </a:r>
            <a:endParaRPr kumimoji="1" lang="en-US" altLang="ja-JP" sz="28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10253" name="Text Box 149"/>
          <p:cNvSpPr txBox="1">
            <a:spLocks noChangeArrowheads="1"/>
          </p:cNvSpPr>
          <p:nvPr/>
        </p:nvSpPr>
        <p:spPr bwMode="auto">
          <a:xfrm>
            <a:off x="1403648" y="3275593"/>
            <a:ext cx="1181487" cy="108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1" rIns="91426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kumimoji="1" lang="en-US" altLang="ja-JP" sz="1700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1700" b="1" i="1" dirty="0" err="1" smtClean="0">
                <a:solidFill>
                  <a:srgbClr val="000099"/>
                </a:solidFill>
                <a:cs typeface="ＭＳ Ｐゴシック" charset="0"/>
              </a:rPr>
              <a:t>Materiale</a:t>
            </a:r>
            <a:endParaRPr kumimoji="1" lang="en-US" altLang="ja-JP" sz="1700" b="1" i="1" dirty="0" smtClean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1700" b="1" i="1" dirty="0" err="1" smtClean="0">
                <a:solidFill>
                  <a:srgbClr val="000099"/>
                </a:solidFill>
                <a:cs typeface="ＭＳ Ｐゴシック" charset="0"/>
              </a:rPr>
              <a:t>lavorato</a:t>
            </a:r>
            <a:endParaRPr kumimoji="1" lang="en-US" altLang="ja-JP" sz="1700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/>
            <a:r>
              <a:rPr kumimoji="1" lang="en-US" altLang="ja-JP" sz="2400" b="1" i="1" dirty="0">
                <a:solidFill>
                  <a:srgbClr val="000099"/>
                </a:solidFill>
                <a:cs typeface="ＭＳ Ｐゴシック" charset="0"/>
              </a:rPr>
              <a:t>15%</a:t>
            </a:r>
          </a:p>
        </p:txBody>
      </p:sp>
      <p:sp>
        <p:nvSpPr>
          <p:cNvPr id="10254" name="Text Box 150"/>
          <p:cNvSpPr txBox="1">
            <a:spLocks noChangeArrowheads="1"/>
          </p:cNvSpPr>
          <p:nvPr/>
        </p:nvSpPr>
        <p:spPr bwMode="auto">
          <a:xfrm>
            <a:off x="2577006" y="3152775"/>
            <a:ext cx="1303937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1" rIns="91426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kumimoji="1" lang="en-US" altLang="ja-JP" sz="2400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b="1" i="1" dirty="0" err="1" smtClean="0">
                <a:solidFill>
                  <a:srgbClr val="000099"/>
                </a:solidFill>
                <a:cs typeface="ＭＳ Ｐゴシック" charset="0"/>
              </a:rPr>
              <a:t>Costo</a:t>
            </a:r>
            <a:endParaRPr kumimoji="1" lang="en-US" altLang="ja-JP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b="1" i="1" dirty="0" err="1" smtClean="0">
                <a:solidFill>
                  <a:srgbClr val="000099"/>
                </a:solidFill>
                <a:cs typeface="ＭＳ Ｐゴシック" charset="0"/>
              </a:rPr>
              <a:t>macchina</a:t>
            </a:r>
            <a:endParaRPr kumimoji="1" lang="en-US" altLang="ja-JP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/>
            <a:r>
              <a:rPr kumimoji="1" lang="en-US" altLang="ja-JP" sz="2400" b="1" i="1" dirty="0">
                <a:solidFill>
                  <a:srgbClr val="000099"/>
                </a:solidFill>
                <a:cs typeface="ＭＳ Ｐゴシック" charset="0"/>
              </a:rPr>
              <a:t>24%</a:t>
            </a:r>
          </a:p>
        </p:txBody>
      </p:sp>
      <p:sp>
        <p:nvSpPr>
          <p:cNvPr id="10255" name="Text Box 151"/>
          <p:cNvSpPr txBox="1">
            <a:spLocks noChangeArrowheads="1"/>
          </p:cNvSpPr>
          <p:nvPr/>
        </p:nvSpPr>
        <p:spPr bwMode="auto">
          <a:xfrm>
            <a:off x="4355977" y="3645024"/>
            <a:ext cx="1656184" cy="6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1" rIns="91426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en-US" altLang="ja-JP" b="1" i="1" dirty="0" err="1" smtClean="0">
                <a:solidFill>
                  <a:srgbClr val="000099"/>
                </a:solidFill>
                <a:cs typeface="ＭＳ Ｐゴシック" charset="0"/>
              </a:rPr>
              <a:t>Personale</a:t>
            </a:r>
            <a:endParaRPr kumimoji="1" lang="en-US" altLang="ja-JP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/>
            <a:r>
              <a:rPr kumimoji="1" lang="en-US" altLang="ja-JP" sz="2400" b="1" i="1" dirty="0">
                <a:solidFill>
                  <a:srgbClr val="000099"/>
                </a:solidFill>
                <a:cs typeface="ＭＳ Ｐゴシック" charset="0"/>
              </a:rPr>
              <a:t>38%</a:t>
            </a:r>
          </a:p>
        </p:txBody>
      </p:sp>
      <p:sp>
        <p:nvSpPr>
          <p:cNvPr id="10256" name="Text Box 152"/>
          <p:cNvSpPr txBox="1">
            <a:spLocks noChangeArrowheads="1"/>
          </p:cNvSpPr>
          <p:nvPr/>
        </p:nvSpPr>
        <p:spPr bwMode="auto">
          <a:xfrm>
            <a:off x="6207206" y="3609850"/>
            <a:ext cx="1544479" cy="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1" rIns="91426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en-US" altLang="ja-JP" sz="1700" b="1" i="1" dirty="0" err="1" smtClean="0">
                <a:solidFill>
                  <a:srgbClr val="000099"/>
                </a:solidFill>
                <a:cs typeface="ＭＳ Ｐゴシック" charset="0"/>
              </a:rPr>
              <a:t>Stabilimento</a:t>
            </a:r>
            <a:endParaRPr kumimoji="1" lang="en-US" altLang="ja-JP" sz="1700" b="1" i="1" dirty="0">
              <a:solidFill>
                <a:srgbClr val="000099"/>
              </a:solidFill>
              <a:cs typeface="ＭＳ Ｐゴシック" charset="0"/>
            </a:endParaRPr>
          </a:p>
          <a:p>
            <a:pPr algn="ctr" eaLnBrk="1" hangingPunct="1"/>
            <a:r>
              <a:rPr kumimoji="1" lang="en-US" altLang="ja-JP" sz="2400" b="1" i="1" dirty="0">
                <a:solidFill>
                  <a:srgbClr val="000099"/>
                </a:solidFill>
                <a:cs typeface="ＭＳ Ｐゴシック" charset="0"/>
              </a:rPr>
              <a:t>20%</a:t>
            </a:r>
          </a:p>
        </p:txBody>
      </p:sp>
      <p:sp>
        <p:nvSpPr>
          <p:cNvPr id="10257" name="Freeform 153"/>
          <p:cNvSpPr>
            <a:spLocks/>
          </p:cNvSpPr>
          <p:nvPr/>
        </p:nvSpPr>
        <p:spPr bwMode="auto">
          <a:xfrm>
            <a:off x="1638300" y="1997075"/>
            <a:ext cx="642938" cy="628650"/>
          </a:xfrm>
          <a:custGeom>
            <a:avLst/>
            <a:gdLst>
              <a:gd name="T0" fmla="*/ 0 w 384"/>
              <a:gd name="T1" fmla="*/ 2147483647 h 336"/>
              <a:gd name="T2" fmla="*/ 0 w 384"/>
              <a:gd name="T3" fmla="*/ 0 h 336"/>
              <a:gd name="T4" fmla="*/ 2147483647 w 384"/>
              <a:gd name="T5" fmla="*/ 0 h 336"/>
              <a:gd name="T6" fmla="*/ 0 60000 65536"/>
              <a:gd name="T7" fmla="*/ 0 60000 65536"/>
              <a:gd name="T8" fmla="*/ 0 60000 65536"/>
              <a:gd name="T9" fmla="*/ 0 w 384"/>
              <a:gd name="T10" fmla="*/ 0 h 336"/>
              <a:gd name="T11" fmla="*/ 384 w 38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36">
                <a:moveTo>
                  <a:pt x="0" y="336"/>
                </a:moveTo>
                <a:lnTo>
                  <a:pt x="0" y="0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07950" y="107950"/>
            <a:ext cx="8928100" cy="1260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107950" y="1285875"/>
            <a:ext cx="89281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107950" y="179388"/>
            <a:ext cx="89281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CasellaDiTesto 21"/>
          <p:cNvSpPr txBox="1">
            <a:spLocks noChangeArrowheads="1"/>
          </p:cNvSpPr>
          <p:nvPr/>
        </p:nvSpPr>
        <p:spPr bwMode="auto">
          <a:xfrm>
            <a:off x="107950" y="1643063"/>
            <a:ext cx="8928100" cy="5111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0" tIns="360000" rIns="720000" bIns="720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000" b="1"/>
          </a:p>
        </p:txBody>
      </p:sp>
      <p:pic>
        <p:nvPicPr>
          <p:cNvPr id="11270" name="Picture 9" descr="img_symbol"/>
          <p:cNvPicPr>
            <a:picLocks noChangeAspect="1" noChangeArrowheads="1"/>
          </p:cNvPicPr>
          <p:nvPr/>
        </p:nvPicPr>
        <p:blipFill>
          <a:blip r:embed="rId2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76526" b="-821"/>
          <a:stretch>
            <a:fillRect/>
          </a:stretch>
        </p:blipFill>
        <p:spPr bwMode="auto">
          <a:xfrm>
            <a:off x="214313" y="285750"/>
            <a:ext cx="896937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r">
              <a:defRPr/>
            </a:pPr>
            <a:r>
              <a:rPr lang="en-US" sz="3000" b="1" cap="small" dirty="0">
                <a:solidFill>
                  <a:schemeClr val="bg1"/>
                </a:solidFill>
                <a:latin typeface="Agency FB" pitchFamily="34" charset="0"/>
                <a:ea typeface="+mn-ea"/>
              </a:rPr>
              <a:t>Cost analysis - Alternative Outcomes :</a:t>
            </a:r>
          </a:p>
        </p:txBody>
      </p:sp>
      <p:sp>
        <p:nvSpPr>
          <p:cNvPr id="32" name="Triangolo isoscele 31"/>
          <p:cNvSpPr/>
          <p:nvPr/>
        </p:nvSpPr>
        <p:spPr>
          <a:xfrm rot="8100000">
            <a:off x="6965950" y="5461000"/>
            <a:ext cx="3070225" cy="15319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273" name="Picture 7" descr="simbol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29313"/>
            <a:ext cx="952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C:\Users\Giampaolo\Documents\SIMEONEsnc\Pubblicità\ADVMA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37413" y="5670550"/>
            <a:ext cx="2000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2532063" y="60086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kumimoji="1" lang="en-GB" sz="2400">
              <a:solidFill>
                <a:srgbClr val="FFFF00"/>
              </a:solidFill>
              <a:cs typeface="ＭＳ Ｐゴシック" charset="0"/>
            </a:endParaRPr>
          </a:p>
        </p:txBody>
      </p:sp>
      <p:grpSp>
        <p:nvGrpSpPr>
          <p:cNvPr id="11276" name="Group 3"/>
          <p:cNvGrpSpPr>
            <a:grpSpLocks noChangeAspect="1"/>
          </p:cNvGrpSpPr>
          <p:nvPr/>
        </p:nvGrpSpPr>
        <p:grpSpPr bwMode="auto">
          <a:xfrm>
            <a:off x="1676722" y="2083464"/>
            <a:ext cx="5559574" cy="3721800"/>
            <a:chOff x="1154" y="1041"/>
            <a:chExt cx="3550" cy="2195"/>
          </a:xfrm>
        </p:grpSpPr>
        <p:sp>
          <p:nvSpPr>
            <p:cNvPr id="11293" name="Freeform 4"/>
            <p:cNvSpPr>
              <a:spLocks noChangeAspect="1"/>
            </p:cNvSpPr>
            <p:nvPr/>
          </p:nvSpPr>
          <p:spPr bwMode="auto">
            <a:xfrm>
              <a:off x="2754" y="1683"/>
              <a:ext cx="702" cy="144"/>
            </a:xfrm>
            <a:custGeom>
              <a:avLst/>
              <a:gdLst>
                <a:gd name="T0" fmla="*/ 0 w 720"/>
                <a:gd name="T1" fmla="*/ 19 h 192"/>
                <a:gd name="T2" fmla="*/ 0 w 720"/>
                <a:gd name="T3" fmla="*/ 10 h 192"/>
                <a:gd name="T4" fmla="*/ 588 w 720"/>
                <a:gd name="T5" fmla="*/ 10 h 192"/>
                <a:gd name="T6" fmla="*/ 588 w 720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92"/>
                <a:gd name="T14" fmla="*/ 720 w 72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92">
                  <a:moveTo>
                    <a:pt x="0" y="192"/>
                  </a:moveTo>
                  <a:lnTo>
                    <a:pt x="0" y="96"/>
                  </a:lnTo>
                  <a:lnTo>
                    <a:pt x="720" y="96"/>
                  </a:lnTo>
                  <a:lnTo>
                    <a:pt x="720" y="0"/>
                  </a:lnTo>
                </a:path>
              </a:pathLst>
            </a:custGeom>
            <a:noFill/>
            <a:ln w="2857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294" name="Freeform 5"/>
            <p:cNvSpPr>
              <a:spLocks noChangeAspect="1"/>
            </p:cNvSpPr>
            <p:nvPr/>
          </p:nvSpPr>
          <p:spPr bwMode="auto">
            <a:xfrm>
              <a:off x="3360" y="2385"/>
              <a:ext cx="816" cy="198"/>
            </a:xfrm>
            <a:custGeom>
              <a:avLst/>
              <a:gdLst>
                <a:gd name="T0" fmla="*/ 0 w 816"/>
                <a:gd name="T1" fmla="*/ 0 h 240"/>
                <a:gd name="T2" fmla="*/ 0 w 816"/>
                <a:gd name="T3" fmla="*/ 31 h 240"/>
                <a:gd name="T4" fmla="*/ 816 w 816"/>
                <a:gd name="T5" fmla="*/ 31 h 240"/>
                <a:gd name="T6" fmla="*/ 816 w 816"/>
                <a:gd name="T7" fmla="*/ 52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240"/>
                <a:gd name="T14" fmla="*/ 816 w 81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240">
                  <a:moveTo>
                    <a:pt x="0" y="0"/>
                  </a:moveTo>
                  <a:lnTo>
                    <a:pt x="0" y="144"/>
                  </a:lnTo>
                  <a:lnTo>
                    <a:pt x="816" y="144"/>
                  </a:lnTo>
                  <a:lnTo>
                    <a:pt x="816" y="240"/>
                  </a:ln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295" name="Freeform 6"/>
            <p:cNvSpPr>
              <a:spLocks noChangeAspect="1"/>
            </p:cNvSpPr>
            <p:nvPr/>
          </p:nvSpPr>
          <p:spPr bwMode="auto">
            <a:xfrm>
              <a:off x="3888" y="2385"/>
              <a:ext cx="336" cy="276"/>
            </a:xfrm>
            <a:custGeom>
              <a:avLst/>
              <a:gdLst>
                <a:gd name="T0" fmla="*/ 0 w 336"/>
                <a:gd name="T1" fmla="*/ 0 h 192"/>
                <a:gd name="T2" fmla="*/ 0 w 336"/>
                <a:gd name="T3" fmla="*/ 870 h 192"/>
                <a:gd name="T4" fmla="*/ 336 w 336"/>
                <a:gd name="T5" fmla="*/ 870 h 192"/>
                <a:gd name="T6" fmla="*/ 336 w 336"/>
                <a:gd name="T7" fmla="*/ 350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92"/>
                <a:gd name="T14" fmla="*/ 336 w 33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92">
                  <a:moveTo>
                    <a:pt x="0" y="0"/>
                  </a:moveTo>
                  <a:lnTo>
                    <a:pt x="0" y="48"/>
                  </a:lnTo>
                  <a:lnTo>
                    <a:pt x="336" y="48"/>
                  </a:lnTo>
                  <a:lnTo>
                    <a:pt x="336" y="19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296" name="Freeform 7"/>
            <p:cNvSpPr>
              <a:spLocks noChangeAspect="1"/>
            </p:cNvSpPr>
            <p:nvPr/>
          </p:nvSpPr>
          <p:spPr bwMode="auto">
            <a:xfrm>
              <a:off x="4272" y="2397"/>
              <a:ext cx="144" cy="276"/>
            </a:xfrm>
            <a:custGeom>
              <a:avLst/>
              <a:gdLst>
                <a:gd name="T0" fmla="*/ 144 w 144"/>
                <a:gd name="T1" fmla="*/ 0 h 192"/>
                <a:gd name="T2" fmla="*/ 144 w 144"/>
                <a:gd name="T3" fmla="*/ 870 h 192"/>
                <a:gd name="T4" fmla="*/ 0 w 144"/>
                <a:gd name="T5" fmla="*/ 870 h 192"/>
                <a:gd name="T6" fmla="*/ 0 w 144"/>
                <a:gd name="T7" fmla="*/ 350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92"/>
                <a:gd name="T14" fmla="*/ 144 w 14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92">
                  <a:moveTo>
                    <a:pt x="144" y="0"/>
                  </a:moveTo>
                  <a:lnTo>
                    <a:pt x="144" y="48"/>
                  </a:lnTo>
                  <a:lnTo>
                    <a:pt x="0" y="48"/>
                  </a:lnTo>
                  <a:lnTo>
                    <a:pt x="0" y="192"/>
                  </a:ln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pic>
          <p:nvPicPr>
            <p:cNvPr id="1129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1041"/>
              <a:ext cx="3550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3275856" y="1988840"/>
            <a:ext cx="812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dirty="0">
                <a:solidFill>
                  <a:schemeClr val="tx2"/>
                </a:solidFill>
                <a:cs typeface="ＭＳ Ｐゴシック" charset="0"/>
              </a:rPr>
              <a:t>Tool-life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2554536" y="5373216"/>
            <a:ext cx="24495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dirty="0">
                <a:solidFill>
                  <a:schemeClr val="tx2"/>
                </a:solidFill>
                <a:cs typeface="ＭＳ Ｐゴシック" charset="0"/>
              </a:rPr>
              <a:t>Cutting data/productivity</a:t>
            </a:r>
            <a:endParaRPr kumimoji="1" lang="en-US" altLang="ja-JP" dirty="0">
              <a:solidFill>
                <a:srgbClr val="FFFF00"/>
              </a:solidFill>
              <a:cs typeface="ＭＳ Ｐゴシック" charset="0"/>
            </a:endParaRP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5743454" y="1671965"/>
            <a:ext cx="322103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Un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aumento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del 50</a:t>
            </a:r>
            <a:r>
              <a:rPr kumimoji="1" lang="en-US" altLang="ja-JP" sz="2000" b="1" dirty="0">
                <a:solidFill>
                  <a:schemeClr val="tx2"/>
                </a:solidFill>
                <a:cs typeface="ＭＳ Ｐゴシック" charset="0"/>
              </a:rPr>
              <a:t>%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della</a:t>
            </a:r>
            <a:endParaRPr kumimoji="1" lang="en-US" altLang="ja-JP" sz="2000" b="1" dirty="0">
              <a:solidFill>
                <a:schemeClr val="tx2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durata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dell’utensile</a:t>
            </a:r>
            <a:endParaRPr kumimoji="1" lang="en-US" altLang="ja-JP" sz="2000" b="1" dirty="0">
              <a:solidFill>
                <a:schemeClr val="tx2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riduce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i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costi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totali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dell’</a:t>
            </a:r>
            <a:r>
              <a:rPr kumimoji="1" lang="en-US" altLang="ja-JP" sz="2000" b="1" dirty="0">
                <a:solidFill>
                  <a:schemeClr val="tx2"/>
                </a:solidFill>
                <a:cs typeface="ＭＳ Ｐゴシック" charset="0"/>
              </a:rPr>
              <a:t>1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%</a:t>
            </a:r>
            <a:endParaRPr kumimoji="1" lang="en-US" altLang="ja-JP" sz="2000" b="1" dirty="0">
              <a:solidFill>
                <a:srgbClr val="FFFF00"/>
              </a:solidFill>
              <a:cs typeface="ＭＳ Ｐゴシック" charset="0"/>
            </a:endParaRP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3799862" y="5848429"/>
            <a:ext cx="329241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Un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incremento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del</a:t>
            </a: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20%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della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produttività</a:t>
            </a:r>
            <a:endParaRPr kumimoji="1" lang="en-US" altLang="ja-JP" sz="2000" b="1" dirty="0">
              <a:solidFill>
                <a:schemeClr val="tx2"/>
              </a:solidFill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riduce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I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costi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sz="2000" b="1" dirty="0" err="1" smtClean="0">
                <a:solidFill>
                  <a:schemeClr val="tx2"/>
                </a:solidFill>
                <a:cs typeface="ＭＳ Ｐゴシック" charset="0"/>
              </a:rPr>
              <a:t>totali</a:t>
            </a:r>
            <a:r>
              <a:rPr kumimoji="1" lang="en-US" altLang="ja-JP" sz="2000" b="1" dirty="0" smtClean="0">
                <a:solidFill>
                  <a:schemeClr val="tx2"/>
                </a:solidFill>
                <a:cs typeface="ＭＳ Ｐゴシック" charset="0"/>
              </a:rPr>
              <a:t> del 15</a:t>
            </a:r>
            <a:r>
              <a:rPr kumimoji="1" lang="en-US" altLang="ja-JP" sz="2000" b="1" dirty="0">
                <a:solidFill>
                  <a:schemeClr val="tx2"/>
                </a:solidFill>
                <a:cs typeface="ＭＳ Ｐゴシック" charset="0"/>
              </a:rPr>
              <a:t>%</a:t>
            </a:r>
            <a:endParaRPr kumimoji="1" lang="en-US" altLang="ja-JP" sz="2000" b="1" dirty="0">
              <a:solidFill>
                <a:srgbClr val="FFFF00"/>
              </a:solidFill>
              <a:cs typeface="ＭＳ Ｐゴシック" charset="0"/>
            </a:endParaRPr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167680" y="2492896"/>
            <a:ext cx="2676128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1" lang="en-US" altLang="ja-JP" b="1" dirty="0" err="1" smtClean="0">
                <a:solidFill>
                  <a:schemeClr val="tx2"/>
                </a:solidFill>
                <a:cs typeface="ＭＳ Ｐゴシック" charset="0"/>
              </a:rPr>
              <a:t>Incremento</a:t>
            </a:r>
            <a:r>
              <a:rPr kumimoji="1" lang="en-US" altLang="ja-JP" b="1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kumimoji="1" lang="en-US" altLang="ja-JP" b="1" dirty="0" err="1" smtClean="0">
                <a:solidFill>
                  <a:schemeClr val="tx2"/>
                </a:solidFill>
                <a:cs typeface="ＭＳ Ｐゴシック" charset="0"/>
              </a:rPr>
              <a:t>della</a:t>
            </a:r>
            <a:endParaRPr kumimoji="1" lang="en-US" altLang="ja-JP" b="1" dirty="0">
              <a:solidFill>
                <a:schemeClr val="tx2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altLang="ja-JP" b="1" dirty="0" smtClean="0">
                <a:solidFill>
                  <a:schemeClr val="tx2"/>
                </a:solidFill>
                <a:cs typeface="ＭＳ Ｐゴシック" charset="0"/>
              </a:rPr>
              <a:t>vita </a:t>
            </a:r>
            <a:r>
              <a:rPr kumimoji="1" lang="en-US" altLang="ja-JP" b="1" dirty="0" err="1" smtClean="0">
                <a:solidFill>
                  <a:schemeClr val="tx2"/>
                </a:solidFill>
                <a:cs typeface="ＭＳ Ｐゴシック" charset="0"/>
              </a:rPr>
              <a:t>dell’utensile</a:t>
            </a:r>
            <a:r>
              <a:rPr kumimoji="1" lang="en-US" altLang="ja-JP" b="1" dirty="0" smtClean="0">
                <a:solidFill>
                  <a:schemeClr val="tx2"/>
                </a:solidFill>
                <a:cs typeface="ＭＳ Ｐゴシック" charset="0"/>
              </a:rPr>
              <a:t> o </a:t>
            </a:r>
            <a:r>
              <a:rPr kumimoji="1" lang="en-US" altLang="ja-JP" b="1" dirty="0" err="1" smtClean="0">
                <a:solidFill>
                  <a:schemeClr val="tx2"/>
                </a:solidFill>
                <a:cs typeface="ＭＳ Ｐゴシック" charset="0"/>
              </a:rPr>
              <a:t>miglioramento</a:t>
            </a:r>
            <a:r>
              <a:rPr kumimoji="1" lang="en-US" altLang="ja-JP" b="1" dirty="0" smtClean="0">
                <a:solidFill>
                  <a:schemeClr val="tx2"/>
                </a:solidFill>
                <a:cs typeface="ＭＳ Ｐゴシック" charset="0"/>
              </a:rPr>
              <a:t> del </a:t>
            </a:r>
            <a:r>
              <a:rPr kumimoji="1" lang="en-US" altLang="ja-JP" b="1" dirty="0" err="1" smtClean="0">
                <a:solidFill>
                  <a:schemeClr val="tx2"/>
                </a:solidFill>
                <a:cs typeface="ＭＳ Ｐゴシック" charset="0"/>
              </a:rPr>
              <a:t>processo</a:t>
            </a:r>
            <a:r>
              <a:rPr kumimoji="1" lang="en-US" altLang="ja-JP" b="1" dirty="0" smtClean="0">
                <a:solidFill>
                  <a:schemeClr val="tx2"/>
                </a:solidFill>
                <a:cs typeface="ＭＳ Ｐゴシック" charset="0"/>
              </a:rPr>
              <a:t>?</a:t>
            </a:r>
            <a:endParaRPr kumimoji="1" lang="en-US" altLang="ja-JP" b="1" dirty="0">
              <a:solidFill>
                <a:schemeClr val="tx2"/>
              </a:solidFill>
              <a:cs typeface="ＭＳ Ｐゴシック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3582988" y="2819400"/>
            <a:ext cx="508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kumimoji="1"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</a:rPr>
              <a:t>3%</a:t>
            </a:r>
            <a:endParaRPr kumimoji="1" lang="en-US" altLang="ja-JP" sz="2400" b="1">
              <a:solidFill>
                <a:srgbClr val="FFFF00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11283" name="Rectangle 16"/>
          <p:cNvSpPr>
            <a:spLocks noChangeAspect="1" noChangeArrowheads="1"/>
          </p:cNvSpPr>
          <p:nvPr/>
        </p:nvSpPr>
        <p:spPr bwMode="auto">
          <a:xfrm>
            <a:off x="615950" y="4672013"/>
            <a:ext cx="139700" cy="227012"/>
          </a:xfrm>
          <a:prstGeom prst="rect">
            <a:avLst/>
          </a:prstGeom>
          <a:solidFill>
            <a:srgbClr val="66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11284" name="Text Box 17"/>
          <p:cNvSpPr txBox="1">
            <a:spLocks noChangeArrowheads="1"/>
          </p:cNvSpPr>
          <p:nvPr/>
        </p:nvSpPr>
        <p:spPr bwMode="auto">
          <a:xfrm>
            <a:off x="817563" y="4668838"/>
            <a:ext cx="9032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sz="1600" b="1" dirty="0">
                <a:solidFill>
                  <a:schemeClr val="tx2"/>
                </a:solidFill>
                <a:cs typeface="ＭＳ Ｐゴシック" charset="0"/>
              </a:rPr>
              <a:t>Tool cost</a:t>
            </a:r>
            <a:endParaRPr kumimoji="1" lang="en-US" altLang="ja-JP" sz="1600" b="1" dirty="0">
              <a:solidFill>
                <a:srgbClr val="FFFF00"/>
              </a:solidFill>
              <a:cs typeface="ＭＳ Ｐゴシック" charset="0"/>
            </a:endParaRPr>
          </a:p>
        </p:txBody>
      </p:sp>
      <p:sp>
        <p:nvSpPr>
          <p:cNvPr id="11285" name="Rectangle 18"/>
          <p:cNvSpPr>
            <a:spLocks noChangeAspect="1" noChangeArrowheads="1"/>
          </p:cNvSpPr>
          <p:nvPr/>
        </p:nvSpPr>
        <p:spPr bwMode="auto">
          <a:xfrm>
            <a:off x="615950" y="5014913"/>
            <a:ext cx="139700" cy="227012"/>
          </a:xfrm>
          <a:prstGeom prst="rect">
            <a:avLst/>
          </a:prstGeom>
          <a:solidFill>
            <a:srgbClr val="CC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11286" name="Text Box 19"/>
          <p:cNvSpPr txBox="1">
            <a:spLocks noChangeArrowheads="1"/>
          </p:cNvSpPr>
          <p:nvPr/>
        </p:nvSpPr>
        <p:spPr bwMode="auto">
          <a:xfrm>
            <a:off x="831850" y="5011738"/>
            <a:ext cx="769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sz="1600" b="1">
                <a:solidFill>
                  <a:schemeClr val="tx2"/>
                </a:solidFill>
                <a:cs typeface="ＭＳ Ｐゴシック" charset="0"/>
              </a:rPr>
              <a:t>Material</a:t>
            </a:r>
          </a:p>
        </p:txBody>
      </p:sp>
      <p:sp>
        <p:nvSpPr>
          <p:cNvPr id="11287" name="Rectangle 20"/>
          <p:cNvSpPr>
            <a:spLocks noChangeAspect="1" noChangeArrowheads="1"/>
          </p:cNvSpPr>
          <p:nvPr/>
        </p:nvSpPr>
        <p:spPr bwMode="auto">
          <a:xfrm>
            <a:off x="615950" y="5346700"/>
            <a:ext cx="139700" cy="22701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11288" name="Text Box 21"/>
          <p:cNvSpPr txBox="1">
            <a:spLocks noChangeArrowheads="1"/>
          </p:cNvSpPr>
          <p:nvPr/>
        </p:nvSpPr>
        <p:spPr bwMode="auto">
          <a:xfrm>
            <a:off x="831850" y="5343525"/>
            <a:ext cx="812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sz="1600" b="1">
                <a:solidFill>
                  <a:schemeClr val="tx2"/>
                </a:solidFill>
                <a:cs typeface="ＭＳ Ｐゴシック" charset="0"/>
              </a:rPr>
              <a:t>Machine</a:t>
            </a:r>
          </a:p>
        </p:txBody>
      </p:sp>
      <p:sp>
        <p:nvSpPr>
          <p:cNvPr id="11289" name="Rectangle 22"/>
          <p:cNvSpPr>
            <a:spLocks noChangeAspect="1" noChangeArrowheads="1"/>
          </p:cNvSpPr>
          <p:nvPr/>
        </p:nvSpPr>
        <p:spPr bwMode="auto">
          <a:xfrm>
            <a:off x="615950" y="5700713"/>
            <a:ext cx="139700" cy="227012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11290" name="Text Box 23"/>
          <p:cNvSpPr txBox="1">
            <a:spLocks noChangeArrowheads="1"/>
          </p:cNvSpPr>
          <p:nvPr/>
        </p:nvSpPr>
        <p:spPr bwMode="auto">
          <a:xfrm>
            <a:off x="823913" y="5697538"/>
            <a:ext cx="981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sz="1600" b="1">
                <a:solidFill>
                  <a:schemeClr val="tx2"/>
                </a:solidFill>
                <a:cs typeface="ＭＳ Ｐゴシック" charset="0"/>
              </a:rPr>
              <a:t>Personnel</a:t>
            </a:r>
          </a:p>
        </p:txBody>
      </p:sp>
      <p:sp>
        <p:nvSpPr>
          <p:cNvPr id="11291" name="Rectangle 24"/>
          <p:cNvSpPr>
            <a:spLocks noChangeAspect="1" noChangeArrowheads="1"/>
          </p:cNvSpPr>
          <p:nvPr/>
        </p:nvSpPr>
        <p:spPr bwMode="auto">
          <a:xfrm>
            <a:off x="611188" y="6045200"/>
            <a:ext cx="138112" cy="227013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11292" name="Text Box 25"/>
          <p:cNvSpPr txBox="1">
            <a:spLocks noChangeArrowheads="1"/>
          </p:cNvSpPr>
          <p:nvPr/>
        </p:nvSpPr>
        <p:spPr bwMode="auto">
          <a:xfrm>
            <a:off x="827088" y="6040438"/>
            <a:ext cx="733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altLang="ja-JP" sz="1600" b="1">
                <a:solidFill>
                  <a:schemeClr val="tx2"/>
                </a:solidFill>
                <a:cs typeface="ＭＳ Ｐゴシック" charset="0"/>
              </a:rPr>
              <a:t>Factory</a:t>
            </a:r>
            <a:endParaRPr kumimoji="1" lang="en-US" altLang="ja-JP" sz="1600" b="1">
              <a:solidFill>
                <a:srgbClr val="FFFF00"/>
              </a:solidFill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424</Words>
  <Application>Microsoft Macintosh PowerPoint</Application>
  <PresentationFormat>Presentazione su schermo (4:3)</PresentationFormat>
  <Paragraphs>104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Calibri</vt:lpstr>
      <vt:lpstr>Arial Black</vt:lpstr>
      <vt:lpstr>Agency FB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Giampaolo Simeone</dc:creator>
  <cp:lastModifiedBy>Giampaolo Simeone</cp:lastModifiedBy>
  <cp:revision>175</cp:revision>
  <dcterms:created xsi:type="dcterms:W3CDTF">2008-04-24T02:30:01Z</dcterms:created>
  <dcterms:modified xsi:type="dcterms:W3CDTF">2012-07-30T23:45:53Z</dcterms:modified>
</cp:coreProperties>
</file>